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2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1D2"/>
    <a:srgbClr val="1261C7"/>
    <a:srgbClr val="0F1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3CA05EB-74B7-428F-B8FC-15A5013CFECF}"/>
              </a:ext>
            </a:extLst>
          </p:cNvPr>
          <p:cNvSpPr/>
          <p:nvPr userDrawn="1"/>
        </p:nvSpPr>
        <p:spPr>
          <a:xfrm>
            <a:off x="0" y="0"/>
            <a:ext cx="1275805" cy="6865548"/>
          </a:xfrm>
          <a:prstGeom prst="rect">
            <a:avLst/>
          </a:prstGeom>
          <a:solidFill>
            <a:srgbClr val="1261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068F3-9A64-42B2-8A79-0DE524CAE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F1E79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F4A05-D5D8-4FEA-89A0-6433358C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5D2CF-EF8C-4125-A3B1-089A18AC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8973" y="6356350"/>
            <a:ext cx="890451" cy="365125"/>
          </a:xfrm>
        </p:spPr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93481F-B870-4FA6-8C5B-4B2F34CA5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68" y="6175337"/>
            <a:ext cx="2126390" cy="617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CD3D06-D6F9-4C42-AD3C-C250FE6CE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383" y="6232852"/>
            <a:ext cx="960654" cy="50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9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75BF-2D24-4400-BFAB-F5C639FA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1F055-3458-4C0D-B7E6-C8CE6AF70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CED33-ECC0-44B3-ADA0-0DC79E63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BBCA-8620-41FC-9655-A9BA177AA217}" type="datetimeFigureOut">
              <a:rPr lang="en-US" smtClean="0"/>
              <a:t>2022-03-15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B9948-1110-4F93-AABC-FE0B5680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698F8-F608-4FD6-9CA6-ACDD00EC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5318B9-A6B5-473A-9B85-3D9E7BA99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EF72A-2048-4FDD-B855-0CB0ABC17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3DDDA-D6F3-4612-AB58-4DC7121B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BBCA-8620-41FC-9655-A9BA177AA217}" type="datetimeFigureOut">
              <a:rPr lang="en-US" smtClean="0"/>
              <a:t>2022-03-15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BB51C-63C9-48BF-ABD0-4EC26160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CC0C5-9822-47A1-B8C4-5DC3A736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9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88E2-7DAA-47D5-A115-D6EE1274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23" y="64677"/>
            <a:ext cx="11923529" cy="977651"/>
          </a:xfrm>
        </p:spPr>
        <p:txBody>
          <a:bodyPr/>
          <a:lstStyle>
            <a:lvl1pPr>
              <a:defRPr>
                <a:solidFill>
                  <a:srgbClr val="1261C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8F20-18F4-4BDD-BF56-56C7FD85A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4" y="1157994"/>
            <a:ext cx="11923530" cy="47379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42B83-759F-43A9-8E03-855E72F65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6447" y="6356350"/>
            <a:ext cx="6727370" cy="365125"/>
          </a:xfrm>
        </p:spPr>
        <p:txBody>
          <a:bodyPr/>
          <a:lstStyle>
            <a:lvl1pPr>
              <a:defRPr sz="1600" b="1" i="1" spc="300"/>
            </a:lvl1pPr>
          </a:lstStyle>
          <a:p>
            <a:r>
              <a:rPr lang="en-US" dirty="0"/>
              <a:t>The Pan African Medical Journal – Workshops - 2018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E2E4D-1B14-4A57-888C-EB3231F8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3513" y="6356350"/>
            <a:ext cx="960654" cy="365125"/>
          </a:xfrm>
        </p:spPr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17346-8896-4C16-B1B9-E3FE7E949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" y="6240683"/>
            <a:ext cx="2126390" cy="617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A2E542-D6DD-492E-AAC6-3FA6085373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92" y="6292935"/>
            <a:ext cx="960654" cy="5022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E834BF-D65D-403B-B3D9-B3BCD27C008A}"/>
              </a:ext>
            </a:extLst>
          </p:cNvPr>
          <p:cNvCxnSpPr/>
          <p:nvPr userDrawn="1"/>
        </p:nvCxnSpPr>
        <p:spPr>
          <a:xfrm>
            <a:off x="-39189" y="6240683"/>
            <a:ext cx="12318274" cy="0"/>
          </a:xfrm>
          <a:prstGeom prst="line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85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6BC26-CE89-46D2-8174-E0DE8D7E9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8FCCC-4D9B-4B30-8DAC-970A39AB6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53210-EF5E-467E-881B-31D678A7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BBCA-8620-41FC-9655-A9BA177AA217}" type="datetimeFigureOut">
              <a:rPr lang="en-US" smtClean="0"/>
              <a:t>2022-03-15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5B6C4-178C-4D29-8731-27720752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ACCF9-7748-4B87-BE03-9BDD8078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9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53F75-1703-4CB0-9CFE-58340082E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690" y="1528857"/>
            <a:ext cx="581732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29D5D-99FB-4AFD-8EB1-B65FE26FD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731" y="1505906"/>
            <a:ext cx="588046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7D83B6-FCE4-409E-9B38-45587C905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" y="235135"/>
            <a:ext cx="11915503" cy="1155105"/>
          </a:xfrm>
        </p:spPr>
        <p:txBody>
          <a:bodyPr/>
          <a:lstStyle>
            <a:lvl1pPr>
              <a:defRPr>
                <a:solidFill>
                  <a:srgbClr val="1261C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6AD9A3-0E5D-40A6-8642-486E07AC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6447" y="6356350"/>
            <a:ext cx="6727370" cy="365125"/>
          </a:xfrm>
        </p:spPr>
        <p:txBody>
          <a:bodyPr/>
          <a:lstStyle>
            <a:lvl1pPr>
              <a:defRPr sz="1600" b="1" i="1" spc="300"/>
            </a:lvl1pPr>
          </a:lstStyle>
          <a:p>
            <a:r>
              <a:rPr lang="en-US" dirty="0"/>
              <a:t>The Pan African Medical Journal – Workshops - 2018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6EDB210-0236-48A9-9E04-674ECE16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3513" y="6356350"/>
            <a:ext cx="960654" cy="365125"/>
          </a:xfrm>
        </p:spPr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77D0EB-9CEC-4C4A-990C-870E2A4ED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" y="6240683"/>
            <a:ext cx="2126390" cy="6173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5D3B87-6A24-4053-8627-B2293B493F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92" y="6292935"/>
            <a:ext cx="960654" cy="5022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FAFD9A-FA10-48DD-B945-05F15CCF7225}"/>
              </a:ext>
            </a:extLst>
          </p:cNvPr>
          <p:cNvCxnSpPr/>
          <p:nvPr userDrawn="1"/>
        </p:nvCxnSpPr>
        <p:spPr>
          <a:xfrm>
            <a:off x="-39189" y="6240683"/>
            <a:ext cx="12318274" cy="0"/>
          </a:xfrm>
          <a:prstGeom prst="line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41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EB89-40CA-46E7-B485-DBF828E8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FDE07-B51C-4415-A6A8-42B8A191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F24B8-23EA-4C47-83CD-D51F3515C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63D8A7-F337-4387-8EA7-30F5CE140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AA454E-82BD-4528-A2B2-759B2E0DD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7ADFF2-13BA-427E-B8E6-9B8D273D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BBCA-8620-41FC-9655-A9BA177AA217}" type="datetimeFigureOut">
              <a:rPr lang="en-US" smtClean="0"/>
              <a:t>2022-03-15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C5E053-057A-4460-BE54-78B0D124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313FC-C2E1-458E-BBA1-5B1BA8DC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155-E07A-4127-B897-5D30546B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CBA3E2-FD33-4182-A6B9-FB1564D9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BBCA-8620-41FC-9655-A9BA177AA217}" type="datetimeFigureOut">
              <a:rPr lang="en-US" smtClean="0"/>
              <a:t>2022-03-15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7C816-C81F-4A65-A90D-6D158909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CCB05-E134-4F39-81C9-BA3287CD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4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C3F19-ADA1-46F2-9A18-C87B6BE7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BBCA-8620-41FC-9655-A9BA177AA217}" type="datetimeFigureOut">
              <a:rPr lang="en-US" smtClean="0"/>
              <a:t>2022-03-15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BEB50-2924-40FA-8428-C85DC201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A5DBC-EE38-48EF-B86C-6C760B94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4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2C674-5D23-417C-9F3A-13E63D68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5DF5-338C-47D7-ADF7-881AFE07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1B7A7-7318-4D8C-9558-EEF7E9122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6E098-F55E-4725-A6DD-87382638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BBCA-8620-41FC-9655-A9BA177AA217}" type="datetimeFigureOut">
              <a:rPr lang="en-US" smtClean="0"/>
              <a:t>2022-03-15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41C1B-D54F-420B-B7EC-D0E519A9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10278-2EB8-4566-BCC9-27C393AC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8818-768A-465E-A7D1-BFC57F75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E3B31-A165-48B4-85F1-B0C4417AB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6A039-EB58-4DC0-9F37-DAB481DDB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43BD8-E0A1-47BA-908A-F73C7DDB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EBBCA-8620-41FC-9655-A9BA177AA217}" type="datetimeFigureOut">
              <a:rPr lang="en-US" smtClean="0"/>
              <a:t>2022-03-15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39C36-4965-4605-9537-25711D851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5E58E-4D72-424B-9C31-6CF2BEC3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8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C0814E-CB68-4841-A13B-B4DD8EF9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C18E2-CA8A-471B-A94D-F09B87164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10AA-E4E1-4449-9FA6-8809944FA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EBBCA-8620-41FC-9655-A9BA177AA217}" type="datetimeFigureOut">
              <a:rPr lang="en-US" smtClean="0"/>
              <a:t>2022-03-15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76A8F-9E33-4849-A040-70D0E0848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56ABB-9288-4142-9B79-ED96CD75C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A5C9-6823-4009-8E3F-81EB30A86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9EFE-B7AD-4884-9977-31EC7FC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351" y="1470366"/>
            <a:ext cx="9899177" cy="23876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effectLst/>
                <a:latin typeface="Lato" panose="020F0502020204030203" pitchFamily="34" charset="0"/>
              </a:rPr>
              <a:t>Open Science under the spotlight of the PAMJ 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AE372-E2F4-46E7-9AD5-CA6E3E5D87D3}"/>
              </a:ext>
            </a:extLst>
          </p:cNvPr>
          <p:cNvSpPr txBox="1"/>
          <p:nvPr/>
        </p:nvSpPr>
        <p:spPr>
          <a:xfrm>
            <a:off x="3810328" y="4299046"/>
            <a:ext cx="56813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Raoul KAMADJEU, Managing Editor</a:t>
            </a:r>
          </a:p>
          <a:p>
            <a:pPr algn="ctr"/>
            <a:r>
              <a: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 African Medical Journal</a:t>
            </a:r>
          </a:p>
        </p:txBody>
      </p:sp>
    </p:spTree>
    <p:extLst>
      <p:ext uri="{BB962C8B-B14F-4D97-AF65-F5344CB8AC3E}">
        <p14:creationId xmlns:p14="http://schemas.microsoft.com/office/powerpoint/2010/main" val="1419082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9EFE-B7AD-4884-9977-31EC7FC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594" y="2450743"/>
            <a:ext cx="6632812" cy="805219"/>
          </a:xfrm>
        </p:spPr>
        <p:txBody>
          <a:bodyPr>
            <a:noAutofit/>
          </a:bodyPr>
          <a:lstStyle/>
          <a:p>
            <a:r>
              <a:rPr lang="en-US" sz="5000" i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0833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" y="273066"/>
            <a:ext cx="1154287" cy="567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9621" y="488451"/>
            <a:ext cx="384304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2E75B6"/>
                </a:solidFill>
                <a:latin typeface="Arial Black" panose="020B0A04020102020204" pitchFamily="34" charset="0"/>
              </a:rPr>
              <a:t>Building an ecosystem for African research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CB0019-6981-466C-B627-783082F16FB7}"/>
              </a:ext>
            </a:extLst>
          </p:cNvPr>
          <p:cNvGrpSpPr/>
          <p:nvPr/>
        </p:nvGrpSpPr>
        <p:grpSpPr>
          <a:xfrm>
            <a:off x="4808136" y="438797"/>
            <a:ext cx="6736359" cy="6004597"/>
            <a:chOff x="5094740" y="156058"/>
            <a:chExt cx="6736359" cy="6004597"/>
          </a:xfrm>
        </p:grpSpPr>
        <p:sp>
          <p:nvSpPr>
            <p:cNvPr id="14" name="Rectangle 13"/>
            <p:cNvSpPr/>
            <p:nvPr/>
          </p:nvSpPr>
          <p:spPr>
            <a:xfrm>
              <a:off x="5203721" y="303335"/>
              <a:ext cx="2841147" cy="15254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2E75B6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485" y="3446177"/>
              <a:ext cx="2841147" cy="14491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4" name="Rectangle 3"/>
            <p:cNvSpPr/>
            <p:nvPr/>
          </p:nvSpPr>
          <p:spPr>
            <a:xfrm>
              <a:off x="8198731" y="3436919"/>
              <a:ext cx="3545834" cy="1458369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2E75B6"/>
                  </a:solidFill>
                  <a:latin typeface="Arial Black" panose="020B0A04020102020204" pitchFamily="34" charset="0"/>
                </a:rPr>
                <a:t>Conference Services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98731" y="1874945"/>
              <a:ext cx="3545834" cy="15254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Capacity Building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3721" y="1874945"/>
              <a:ext cx="2841147" cy="152548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8198731" y="303335"/>
              <a:ext cx="3545834" cy="15254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Research grants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2068" y="156058"/>
              <a:ext cx="1956798" cy="183074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094740" y="211024"/>
              <a:ext cx="6736359" cy="5949631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26B9EEBB-2824-488C-A970-1AA24860D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956" y="4943899"/>
              <a:ext cx="2825475" cy="113363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040972-8F82-4D9B-A125-8768B9CC5C0C}"/>
                </a:ext>
              </a:extLst>
            </p:cNvPr>
            <p:cNvSpPr/>
            <p:nvPr/>
          </p:nvSpPr>
          <p:spPr>
            <a:xfrm>
              <a:off x="8217203" y="4922547"/>
              <a:ext cx="3545834" cy="115498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2E75B6"/>
                  </a:solidFill>
                  <a:latin typeface="Arial Black" panose="020B0A04020102020204" pitchFamily="34" charset="0"/>
                </a:rPr>
                <a:t>Publishing services</a:t>
              </a: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D3240D23-D555-4352-9FEE-25C748AB3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88" y="1834282"/>
            <a:ext cx="2647666" cy="138456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4D5FBAEF-2A8C-4BA0-8490-AADF77153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71" y="3451149"/>
            <a:ext cx="2528221" cy="1360067"/>
          </a:xfrm>
          <a:prstGeom prst="rect">
            <a:avLst/>
          </a:prstGeom>
          <a:solidFill>
            <a:srgbClr val="7030A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67F639E7-B723-4483-A635-B4A71DAC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70" y="5185214"/>
            <a:ext cx="2528222" cy="12256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9EFE-B7AD-4884-9977-31EC7FC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112" y="873456"/>
            <a:ext cx="10445087" cy="614487"/>
          </a:xfrm>
        </p:spPr>
        <p:txBody>
          <a:bodyPr>
            <a:noAutofit/>
          </a:bodyPr>
          <a:lstStyle/>
          <a:p>
            <a:pPr algn="l"/>
            <a:r>
              <a:rPr lang="en-US" sz="4500" dirty="0">
                <a:solidFill>
                  <a:srgbClr val="0070C0"/>
                </a:solidFill>
              </a:rPr>
              <a:t>Who are the stakeholders of Open Science?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F9FCCE-2E26-4F2D-A030-D863C7967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124" y="1679015"/>
            <a:ext cx="8438867" cy="4659482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Institutions (academic/research)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Publishers / Journals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Funders of research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Civil society organizations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Citizens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Governments</a:t>
            </a:r>
          </a:p>
        </p:txBody>
      </p:sp>
    </p:spTree>
    <p:extLst>
      <p:ext uri="{BB962C8B-B14F-4D97-AF65-F5344CB8AC3E}">
        <p14:creationId xmlns:p14="http://schemas.microsoft.com/office/powerpoint/2010/main" val="256069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9EFE-B7AD-4884-9977-31EC7FC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678" y="156947"/>
            <a:ext cx="10836322" cy="1310185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0070C0"/>
                </a:solidFill>
              </a:rPr>
              <a:t>Open Access: the best-known vehicle of open science implementation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F9FCCE-2E26-4F2D-A030-D863C7967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057" y="1746916"/>
            <a:ext cx="10254018" cy="413527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PAMJ annual polls (Why published in the PAMJ):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open access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is indexed on PubMed and Scopus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Affordable APC (Can’t afford higher APC)</a:t>
            </a:r>
          </a:p>
          <a:p>
            <a:pPr algn="l">
              <a:lnSpc>
                <a:spcPct val="100000"/>
              </a:lnSpc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 you willing to deposit your data in Open Data repositories?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PAMJ-enabled No = 79%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 repository: No = 75%</a:t>
            </a:r>
          </a:p>
        </p:txBody>
      </p:sp>
    </p:spTree>
    <p:extLst>
      <p:ext uri="{BB962C8B-B14F-4D97-AF65-F5344CB8AC3E}">
        <p14:creationId xmlns:p14="http://schemas.microsoft.com/office/powerpoint/2010/main" val="125862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9EFE-B7AD-4884-9977-31EC7FC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112" y="245660"/>
            <a:ext cx="10445087" cy="1310185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Open Access: </a:t>
            </a:r>
            <a:r>
              <a:rPr lang="en-US" sz="4000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the best-known vehicle of open science (Suite)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F9FCCE-2E26-4F2D-A030-D863C7967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647" y="1937984"/>
            <a:ext cx="10254018" cy="3889614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African authors and academic/research institutions are well  aware of open access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African is a major beneficiary of open access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Africa should be a major contributor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African OA journals have increased in numbers over the past few years (AJOL), challenges persist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Credible open access journals remain rare because..</a:t>
            </a:r>
          </a:p>
          <a:p>
            <a:pPr algn="l">
              <a:lnSpc>
                <a:spcPct val="100000"/>
              </a:lnSpc>
            </a:pP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ct val="100000"/>
              </a:lnSpc>
            </a:pPr>
            <a:endParaRPr lang="en-US"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3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9EFE-B7AD-4884-9977-31EC7FC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111" y="818864"/>
            <a:ext cx="10445087" cy="805219"/>
          </a:xfrm>
        </p:spPr>
        <p:txBody>
          <a:bodyPr>
            <a:noAutofit/>
          </a:bodyPr>
          <a:lstStyle/>
          <a:p>
            <a:pPr algn="l"/>
            <a:r>
              <a:rPr lang="en-US" sz="45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Challenges for African publishers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F9FCCE-2E26-4F2D-A030-D863C7967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645" y="1832213"/>
            <a:ext cx="10445087" cy="432975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 access is expensive</a:t>
            </a:r>
          </a:p>
          <a:p>
            <a:pPr algn="l">
              <a:lnSpc>
                <a:spcPct val="100000"/>
              </a:lnSpc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PAMJ: about 15 full-time staff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Operation cost (staff, IT)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Some elements of quality improve journal running cost: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CrossRef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/DOI, ORCID, </a:t>
            </a:r>
            <a:r>
              <a:rPr lang="en-US" sz="3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Publons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archives, multilingualism.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Imperative to keep APC affordable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Funding models limited</a:t>
            </a:r>
          </a:p>
          <a:p>
            <a:pPr algn="l">
              <a:lnSpc>
                <a:spcPct val="100000"/>
              </a:lnSpc>
            </a:pP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ct val="100000"/>
              </a:lnSpc>
            </a:pPr>
            <a:endParaRPr lang="en-US" sz="3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ct val="100000"/>
              </a:lnSpc>
            </a:pPr>
            <a:endParaRPr lang="en-US"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3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9EFE-B7AD-4884-9977-31EC7FC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78" y="518615"/>
            <a:ext cx="10445087" cy="805219"/>
          </a:xfrm>
        </p:spPr>
        <p:txBody>
          <a:bodyPr>
            <a:noAutofit/>
          </a:bodyPr>
          <a:lstStyle/>
          <a:p>
            <a:pPr algn="l"/>
            <a:r>
              <a:rPr lang="en-US" sz="38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Challenges to Open Access: other players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F9FCCE-2E26-4F2D-A030-D863C7967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518" y="1456899"/>
            <a:ext cx="10445087" cy="432975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submissions to the PAMJ are author-funded, not government of institution or externally funded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Researchers research what can be searched, not what should be search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dictates attitude authors attitude towards open access and open research: publish open access but not sharing data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Governments are not significant funders of research: this limits government leverage on Open Science policies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External funders of research done in Africa may have a bigger role in stimulating Open Science/Open access in Africa. </a:t>
            </a:r>
          </a:p>
        </p:txBody>
      </p:sp>
    </p:spTree>
    <p:extLst>
      <p:ext uri="{BB962C8B-B14F-4D97-AF65-F5344CB8AC3E}">
        <p14:creationId xmlns:p14="http://schemas.microsoft.com/office/powerpoint/2010/main" val="90773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9EFE-B7AD-4884-9977-31EC7FC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518" y="573205"/>
            <a:ext cx="10554273" cy="805219"/>
          </a:xfrm>
        </p:spPr>
        <p:txBody>
          <a:bodyPr>
            <a:noAutofit/>
          </a:bodyPr>
          <a:lstStyle/>
          <a:p>
            <a:pPr algn="l"/>
            <a:r>
              <a:rPr lang="en-US" sz="38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The future of Open Access in Africa (Biomedical field)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F9FCCE-2E26-4F2D-A030-D863C7967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1041" y="1661614"/>
            <a:ext cx="10445087" cy="4329753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distinction between local and international audience no longer exist.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Large Open Access </a:t>
            </a:r>
            <a:r>
              <a:rPr lang="en-US"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publishers moving </a:t>
            </a: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into markets previously neglected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space for the development of an open access industry in Africa is shrinking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development of Open Access can result in potential expansion of contents but with a less diverse pool of providers of contents</a:t>
            </a:r>
          </a:p>
          <a:p>
            <a:pPr algn="l">
              <a:lnSpc>
                <a:spcPct val="100000"/>
              </a:lnSpc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810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9EFE-B7AD-4884-9977-31EC7FC5D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7518" y="184248"/>
            <a:ext cx="10445087" cy="805219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ea typeface="Lato" panose="020F0502020204030203" pitchFamily="34" charset="0"/>
                <a:cs typeface="Lato" panose="020F0502020204030203" pitchFamily="34" charset="0"/>
              </a:rPr>
              <a:t>Expanding the call to Open Access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F9FCCE-2E26-4F2D-A030-D863C7967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518" y="1102050"/>
            <a:ext cx="10636160" cy="432975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Funders of research should expand the call to publish in Open Access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Publish preferably in Open Access journals in the country/region where the research was conducted?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Regional research organizations/groups to prioritize regional journals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Strengthen local /regional linkages in publication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Address capacity gaps (researchers, editors, publishers)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Promote diversity in the open access contents delivery  landscape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35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2396</TotalTime>
  <Words>466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Lato</vt:lpstr>
      <vt:lpstr>Office Theme</vt:lpstr>
      <vt:lpstr>Open Science under the spotlight of the PAMJ </vt:lpstr>
      <vt:lpstr>PowerPoint Presentation</vt:lpstr>
      <vt:lpstr>Who are the stakeholders of Open Science?</vt:lpstr>
      <vt:lpstr>Open Access: the best-known vehicle of open science implementation</vt:lpstr>
      <vt:lpstr>Open Access: the best-known vehicle of open science (Suite)</vt:lpstr>
      <vt:lpstr>Challenges for African publishers</vt:lpstr>
      <vt:lpstr>Challenges to Open Access: other players</vt:lpstr>
      <vt:lpstr>The future of Open Access in Africa (Biomedical field) </vt:lpstr>
      <vt:lpstr>Expanding the call to Open Access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Writing Workshop</dc:title>
  <dc:creator>Raoul Kamadjeu</dc:creator>
  <cp:lastModifiedBy>Raoul Kamadjeu</cp:lastModifiedBy>
  <cp:revision>152</cp:revision>
  <dcterms:created xsi:type="dcterms:W3CDTF">2018-08-30T14:15:44Z</dcterms:created>
  <dcterms:modified xsi:type="dcterms:W3CDTF">2022-03-15T14:45:16Z</dcterms:modified>
</cp:coreProperties>
</file>