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1" r:id="rId2"/>
    <p:sldId id="319" r:id="rId3"/>
    <p:sldId id="321" r:id="rId4"/>
    <p:sldId id="320" r:id="rId5"/>
    <p:sldId id="322" r:id="rId6"/>
    <p:sldId id="334" r:id="rId7"/>
    <p:sldId id="302" r:id="rId8"/>
    <p:sldId id="288" r:id="rId9"/>
    <p:sldId id="309" r:id="rId10"/>
    <p:sldId id="32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2"/>
    <p:restoredTop sz="87520"/>
  </p:normalViewPr>
  <p:slideViewPr>
    <p:cSldViewPr snapToGrid="0" snapToObjects="1">
      <p:cViewPr varScale="1">
        <p:scale>
          <a:sx n="93" d="100"/>
          <a:sy n="93" d="100"/>
        </p:scale>
        <p:origin x="22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43C51-4778-0840-9385-BAC2FCD05314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B67E1-A23E-5742-8261-5A6DF61EB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55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92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14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55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72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39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B67E1-A23E-5742-8261-5A6DF61EB03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44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88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94449-03BE-D04A-AF1A-DE17CEF94C2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58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48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B1884-789C-6540-ABEE-A80445305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491E50-7EBB-7346-92E2-147E10F25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55C845-28B0-A84F-B350-5FDB0905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C1C-503B-0D48-8FA2-19D8F20D9AD7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D8B9B9-BFB4-314E-AE83-549F2D64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010872-D6F3-3A4C-9B65-58369CB2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9CF-698A-8046-BA9A-9AAE7B20B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15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7A5D8-F1B9-DF44-9341-4BA6889C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7EB98D4-CE08-BD4E-9C88-4FA8FC695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46A7C6-8AF6-3B40-A62E-C3BDAC54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C1C-503B-0D48-8FA2-19D8F20D9AD7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BE530-9454-8A4E-940A-91C9F662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E3F57F-164E-C34A-BF59-BE7024F4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9CF-698A-8046-BA9A-9AAE7B20B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43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A710F14-051E-4943-8332-6E771C6D1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FEFCE55-5DD0-9946-81F8-F037B702C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2AF583-730A-D14D-BB0D-5CB1775E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C1C-503B-0D48-8FA2-19D8F20D9AD7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46E8BE-3A28-E04B-A89E-662725CE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6DDF89-A36E-3D46-BDA8-B22B234F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9CF-698A-8046-BA9A-9AAE7B20B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05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0E307-E4F2-FD48-BCA9-AE2292E5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D27FD2-C27C-6040-BF5E-745F3C768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BFEC06-8400-EA4F-940B-1A8B90F0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C1C-503B-0D48-8FA2-19D8F20D9AD7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995EF1-7348-0A4C-9D2C-3E2DC5B7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F34997-7AC8-994F-A09D-E6453CA5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9CF-698A-8046-BA9A-9AAE7B20B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44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44B23-5775-704C-BC6F-7EDFA4A6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94C053-7AC7-104D-9D38-CF8660FE4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3E28F8-A4AB-0448-BE1B-2A9EEA2E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C1C-503B-0D48-8FA2-19D8F20D9AD7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7A39FC-FF37-9043-9096-BADAB315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2D6D67-CE4D-B846-A5D0-6B75E410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9CF-698A-8046-BA9A-9AAE7B20B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25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A055C-8EB8-F749-8829-819DC1F9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2E162E-F0A7-5D4E-AC12-65B49E631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20AC9F-0E82-9247-9F89-0796DC252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22A23F-ABF2-824F-B4EA-2AEB967C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C1C-503B-0D48-8FA2-19D8F20D9AD7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3833DC-03B4-4046-B79C-9B80970E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432E48-A3FD-7047-9518-4D0F8740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9CF-698A-8046-BA9A-9AAE7B20B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21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0A4EB-9331-354E-804B-942683F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28A118-5C63-B84D-BE77-4BCD068A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EEDBA0-89BC-164A-988A-247E1E6BB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4D5836-D535-9F46-A56C-39733D6F0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057B93F-05C2-DC47-83B6-B6CCCD7D4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B3294CC-06F3-3D4C-AB95-D49C1A06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C1C-503B-0D48-8FA2-19D8F20D9AD7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247400-69D8-384B-864D-A7D1184B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90191A9-32FF-5748-86E6-E41E67C4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9CF-698A-8046-BA9A-9AAE7B20B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38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59BEF-6CA2-9F4F-8F53-9073E8E1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8737EB1-361D-C14B-9928-DE3D0B97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C1C-503B-0D48-8FA2-19D8F20D9AD7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60C6C6-BCF1-DC4C-9670-B07C1BAC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3F2D5C-2841-574F-A9C8-76025CAE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9CF-698A-8046-BA9A-9AAE7B20B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02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033F267-270D-5B42-A005-D3D94F37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C1C-503B-0D48-8FA2-19D8F20D9AD7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E6A00F1-9250-2A4E-81F6-3B169606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CD94C8-100C-714C-AD74-911FE939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9CF-698A-8046-BA9A-9AAE7B20B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0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5603A-9FC0-4E40-9D6D-65C67016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112590-E004-8644-BC49-B1262DC2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8534B0-AAC8-3F40-83BB-0303528D2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EC01B7-A620-554D-A4B5-2EF25FFB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C1C-503B-0D48-8FA2-19D8F20D9AD7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0FCB4D-ECFB-2048-AA18-E43CE1FB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48BD59-E6E9-7140-A896-0E9B4487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9CF-698A-8046-BA9A-9AAE7B20B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2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99E7D-90E9-DE41-8D80-640680B8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A3EAFE-1B43-AD46-AA9F-4EE30CB9E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E073E2-6536-7042-9DCC-8EAF155E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BBC072-0EF1-6B4D-A48F-5C8F1222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C1C-503B-0D48-8FA2-19D8F20D9AD7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D77DAF-2EE2-DF4D-BBEB-1E59A466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BB02B7-46EC-9D4C-A6D5-BCF2FAC4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B9CF-698A-8046-BA9A-9AAE7B20B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49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7846D06-24EB-FB49-AD32-8562753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5B671-1A50-894E-A7F5-DC07A2442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CBC0CF-2D6E-C541-91F9-F7179C94D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EC1C-503B-0D48-8FA2-19D8F20D9AD7}" type="datetimeFigureOut">
              <a:rPr lang="nl-NL" smtClean="0"/>
              <a:t>28-06-2022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A99D90-BC6C-3D4C-8EE6-9A2B4C7F5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FF8740-309A-084C-AEF7-199BE82CC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0B9CF-698A-8046-BA9A-9AAE7B20B9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49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CE88140-92FE-871B-4533-71E8AAFFD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361" y="289627"/>
            <a:ext cx="9057277" cy="58483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B1C3C3-4FA0-BD4C-90A6-5D41D4EBB685}"/>
              </a:ext>
            </a:extLst>
          </p:cNvPr>
          <p:cNvSpPr txBox="1"/>
          <p:nvPr/>
        </p:nvSpPr>
        <p:spPr>
          <a:xfrm>
            <a:off x="10305393" y="5565340"/>
            <a:ext cx="1387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002060"/>
                </a:solidFill>
              </a:rPr>
              <a:t>(Rogers, 1962)</a:t>
            </a:r>
          </a:p>
        </p:txBody>
      </p:sp>
    </p:spTree>
    <p:extLst>
      <p:ext uri="{BB962C8B-B14F-4D97-AF65-F5344CB8AC3E}">
        <p14:creationId xmlns:p14="http://schemas.microsoft.com/office/powerpoint/2010/main" val="310062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4" y="4610949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5756BA-8117-A944-B3C1-9EF15C88CFBA}"/>
              </a:ext>
            </a:extLst>
          </p:cNvPr>
          <p:cNvSpPr/>
          <p:nvPr/>
        </p:nvSpPr>
        <p:spPr>
          <a:xfrm>
            <a:off x="5998743" y="190292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3" name="Graphic 12" descr="Wereld">
            <a:extLst>
              <a:ext uri="{FF2B5EF4-FFF2-40B4-BE49-F238E27FC236}">
                <a16:creationId xmlns:a16="http://schemas.microsoft.com/office/drawing/2014/main" id="{023159C9-4EBB-C640-A980-1A2748141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470" y="4433093"/>
            <a:ext cx="641866" cy="641866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48D5F9E4-90E8-934C-B946-7745EFD0A665}"/>
              </a:ext>
            </a:extLst>
          </p:cNvPr>
          <p:cNvSpPr/>
          <p:nvPr/>
        </p:nvSpPr>
        <p:spPr>
          <a:xfrm>
            <a:off x="5977217" y="52892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0E81345-33B7-4844-9187-DBCFE327A55C}"/>
              </a:ext>
            </a:extLst>
          </p:cNvPr>
          <p:cNvSpPr txBox="1"/>
          <p:nvPr/>
        </p:nvSpPr>
        <p:spPr>
          <a:xfrm>
            <a:off x="8195674" y="3999940"/>
            <a:ext cx="258756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3600" dirty="0">
              <a:solidFill>
                <a:srgbClr val="0070C0"/>
              </a:solidFill>
              <a:latin typeface="Nunito Sans" pitchFamily="2" charset="77"/>
              <a:cs typeface="Cavolini" panose="03000502040302020204" pitchFamily="66" charset="0"/>
            </a:endParaRPr>
          </a:p>
          <a:p>
            <a:r>
              <a:rPr lang="nl-NL" sz="2800" dirty="0">
                <a:solidFill>
                  <a:srgbClr val="002060"/>
                </a:solidFill>
                <a:latin typeface="Nunito Sans" pitchFamily="2" charset="77"/>
                <a:cs typeface="Cavolini" panose="03000502040302020204" pitchFamily="66" charset="0"/>
              </a:rPr>
              <a:t>@</a:t>
            </a:r>
            <a:r>
              <a:rPr lang="nl-NL" sz="2800" dirty="0" err="1">
                <a:solidFill>
                  <a:srgbClr val="002060"/>
                </a:solidFill>
                <a:latin typeface="Nunito Sans" pitchFamily="2" charset="77"/>
                <a:cs typeface="Cavolini" panose="03000502040302020204" pitchFamily="66" charset="0"/>
              </a:rPr>
              <a:t>AnitaEerland</a:t>
            </a:r>
            <a:endParaRPr lang="nl-NL" sz="2800" dirty="0">
              <a:solidFill>
                <a:srgbClr val="002060"/>
              </a:solidFill>
              <a:latin typeface="Nunito Sans" pitchFamily="2" charset="77"/>
              <a:cs typeface="Cavolini" panose="03000502040302020204" pitchFamily="66" charset="0"/>
            </a:endParaRPr>
          </a:p>
          <a:p>
            <a:endParaRPr lang="nl-NL" dirty="0"/>
          </a:p>
        </p:txBody>
      </p:sp>
      <p:pic>
        <p:nvPicPr>
          <p:cNvPr id="18" name="Graphic 17" descr="Envelop">
            <a:extLst>
              <a:ext uri="{FF2B5EF4-FFF2-40B4-BE49-F238E27FC236}">
                <a16:creationId xmlns:a16="http://schemas.microsoft.com/office/drawing/2014/main" id="{A0E73628-D513-7345-9493-408B9B0F5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1094" y="5020275"/>
            <a:ext cx="682283" cy="68228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8437ECB-28D4-244E-B90E-3E6C0A0B1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2618" y="4506253"/>
            <a:ext cx="639233" cy="639233"/>
          </a:xfrm>
          <a:prstGeom prst="rect">
            <a:avLst/>
          </a:prstGeom>
        </p:spPr>
      </p:pic>
      <p:pic>
        <p:nvPicPr>
          <p:cNvPr id="9" name="Afbeelding 8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A64DAE58-AAF0-D3BA-3B39-5DFEEEC75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844" y="470472"/>
            <a:ext cx="3834705" cy="378169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04CDDF6-2BCE-73DD-DE0E-C9B829AB127A}"/>
              </a:ext>
            </a:extLst>
          </p:cNvPr>
          <p:cNvSpPr txBox="1"/>
          <p:nvPr/>
        </p:nvSpPr>
        <p:spPr>
          <a:xfrm>
            <a:off x="1181336" y="4518657"/>
            <a:ext cx="3207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>
                <a:solidFill>
                  <a:srgbClr val="002060"/>
                </a:solidFill>
                <a:latin typeface="Nunito Sans" pitchFamily="2" charset="77"/>
              </a:rPr>
              <a:t>StartYourOSC.com</a:t>
            </a:r>
            <a:endParaRPr lang="nl-NL" sz="2800" dirty="0">
              <a:solidFill>
                <a:srgbClr val="002060"/>
              </a:solidFill>
              <a:latin typeface="Nunito Sans" pitchFamily="2" charset="77"/>
            </a:endParaRPr>
          </a:p>
        </p:txBody>
      </p:sp>
      <p:pic>
        <p:nvPicPr>
          <p:cNvPr id="19" name="Graphic 18" descr="Wereld">
            <a:extLst>
              <a:ext uri="{FF2B5EF4-FFF2-40B4-BE49-F238E27FC236}">
                <a16:creationId xmlns:a16="http://schemas.microsoft.com/office/drawing/2014/main" id="{89AF3DF6-8E0C-B8A6-8181-5C260260A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470" y="5132926"/>
            <a:ext cx="641866" cy="64186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9CB582FE-EB74-62BD-9154-57D9972253DE}"/>
              </a:ext>
            </a:extLst>
          </p:cNvPr>
          <p:cNvSpPr txBox="1"/>
          <p:nvPr/>
        </p:nvSpPr>
        <p:spPr>
          <a:xfrm>
            <a:off x="1159810" y="5231808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  <a:latin typeface="Nunito Sans" pitchFamily="2" charset="77"/>
              </a:rPr>
              <a:t>OSC-</a:t>
            </a:r>
            <a:r>
              <a:rPr lang="nl-NL" sz="2800" dirty="0" err="1">
                <a:solidFill>
                  <a:srgbClr val="002060"/>
                </a:solidFill>
                <a:latin typeface="Nunito Sans" pitchFamily="2" charset="77"/>
              </a:rPr>
              <a:t>international.com</a:t>
            </a:r>
            <a:endParaRPr lang="nl-NL" sz="2800" dirty="0">
              <a:solidFill>
                <a:srgbClr val="002060"/>
              </a:solidFill>
              <a:latin typeface="Nunito Sans" pitchFamily="2" charset="77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497EF93-267F-0EB8-C6FA-D4918F72D6FD}"/>
              </a:ext>
            </a:extLst>
          </p:cNvPr>
          <p:cNvSpPr txBox="1"/>
          <p:nvPr/>
        </p:nvSpPr>
        <p:spPr>
          <a:xfrm>
            <a:off x="8208578" y="5119049"/>
            <a:ext cx="32768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>
                <a:solidFill>
                  <a:srgbClr val="002060"/>
                </a:solidFill>
                <a:latin typeface="Nunito Sans" pitchFamily="2" charset="77"/>
                <a:cs typeface="Cavolini" panose="03000502040302020204" pitchFamily="66" charset="0"/>
              </a:rPr>
              <a:t>anita.eerland@ru.nl</a:t>
            </a:r>
            <a:endParaRPr lang="nl-NL" sz="2800" dirty="0">
              <a:solidFill>
                <a:srgbClr val="002060"/>
              </a:solidFill>
              <a:latin typeface="Nunito Sans" pitchFamily="2" charset="77"/>
              <a:cs typeface="Cavolini" panose="03000502040302020204" pitchFamily="66" charset="0"/>
            </a:endParaRPr>
          </a:p>
          <a:p>
            <a:endParaRPr lang="nl-NL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783A1A8A-E943-B2FC-00E7-5DE66F5030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1422" y="940925"/>
            <a:ext cx="7331823" cy="286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 omlaag 6">
            <a:extLst>
              <a:ext uri="{FF2B5EF4-FFF2-40B4-BE49-F238E27FC236}">
                <a16:creationId xmlns:a16="http://schemas.microsoft.com/office/drawing/2014/main" id="{2F997B90-2DFD-E34A-86F3-5780052F0791}"/>
              </a:ext>
            </a:extLst>
          </p:cNvPr>
          <p:cNvSpPr/>
          <p:nvPr/>
        </p:nvSpPr>
        <p:spPr>
          <a:xfrm>
            <a:off x="1723523" y="1612096"/>
            <a:ext cx="2669474" cy="275163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Policy makers</a:t>
            </a:r>
          </a:p>
        </p:txBody>
      </p:sp>
      <p:sp>
        <p:nvSpPr>
          <p:cNvPr id="11" name="Ovale toelichting 10">
            <a:extLst>
              <a:ext uri="{FF2B5EF4-FFF2-40B4-BE49-F238E27FC236}">
                <a16:creationId xmlns:a16="http://schemas.microsoft.com/office/drawing/2014/main" id="{7D2BE2DD-D600-0148-A5C2-185ED42112EA}"/>
              </a:ext>
            </a:extLst>
          </p:cNvPr>
          <p:cNvSpPr/>
          <p:nvPr/>
        </p:nvSpPr>
        <p:spPr>
          <a:xfrm>
            <a:off x="157266" y="860344"/>
            <a:ext cx="1871040" cy="1454799"/>
          </a:xfrm>
          <a:prstGeom prst="wedgeEllipseCallout">
            <a:avLst>
              <a:gd name="adj1" fmla="val 61473"/>
              <a:gd name="adj2" fmla="val 5314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bg1"/>
                </a:solidFill>
              </a:rPr>
              <a:t>“We </a:t>
            </a:r>
            <a:r>
              <a:rPr lang="nl-NL" i="1" dirty="0" err="1">
                <a:solidFill>
                  <a:schemeClr val="bg1"/>
                </a:solidFill>
              </a:rPr>
              <a:t>should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all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adopt</a:t>
            </a:r>
            <a:r>
              <a:rPr lang="nl-NL" i="1" dirty="0">
                <a:solidFill>
                  <a:schemeClr val="bg1"/>
                </a:solidFill>
              </a:rPr>
              <a:t> OS </a:t>
            </a:r>
            <a:r>
              <a:rPr lang="nl-NL" i="1" dirty="0" err="1">
                <a:solidFill>
                  <a:schemeClr val="bg1"/>
                </a:solidFill>
              </a:rPr>
              <a:t>practices</a:t>
            </a:r>
            <a:r>
              <a:rPr lang="nl-NL" i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Pijl omlaag 18">
            <a:extLst>
              <a:ext uri="{FF2B5EF4-FFF2-40B4-BE49-F238E27FC236}">
                <a16:creationId xmlns:a16="http://schemas.microsoft.com/office/drawing/2014/main" id="{CF57D491-2F3D-324E-A88D-A359394CA092}"/>
              </a:ext>
            </a:extLst>
          </p:cNvPr>
          <p:cNvSpPr/>
          <p:nvPr/>
        </p:nvSpPr>
        <p:spPr>
          <a:xfrm rot="10800000">
            <a:off x="3192837" y="3196931"/>
            <a:ext cx="2669474" cy="275163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38CB906-3A1D-3B44-A1E9-DCE8E9EED128}"/>
              </a:ext>
            </a:extLst>
          </p:cNvPr>
          <p:cNvSpPr txBox="1"/>
          <p:nvPr/>
        </p:nvSpPr>
        <p:spPr>
          <a:xfrm>
            <a:off x="3685598" y="3996819"/>
            <a:ext cx="169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chemeClr val="bg1"/>
                </a:solidFill>
              </a:rPr>
              <a:t>Researchers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2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 omlaag 6">
            <a:extLst>
              <a:ext uri="{FF2B5EF4-FFF2-40B4-BE49-F238E27FC236}">
                <a16:creationId xmlns:a16="http://schemas.microsoft.com/office/drawing/2014/main" id="{2F997B90-2DFD-E34A-86F3-5780052F0791}"/>
              </a:ext>
            </a:extLst>
          </p:cNvPr>
          <p:cNvSpPr/>
          <p:nvPr/>
        </p:nvSpPr>
        <p:spPr>
          <a:xfrm>
            <a:off x="1723523" y="1612096"/>
            <a:ext cx="2669474" cy="275163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Policy makers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1B7B446-3B4A-D94F-AB96-1D1A732E4807}"/>
              </a:ext>
            </a:extLst>
          </p:cNvPr>
          <p:cNvSpPr txBox="1"/>
          <p:nvPr/>
        </p:nvSpPr>
        <p:spPr>
          <a:xfrm>
            <a:off x="6070283" y="3025893"/>
            <a:ext cx="22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Policy makers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FF9F0E2-AFBC-8D45-8AD9-26AF1699B465}"/>
              </a:ext>
            </a:extLst>
          </p:cNvPr>
          <p:cNvSpPr txBox="1"/>
          <p:nvPr/>
        </p:nvSpPr>
        <p:spPr>
          <a:xfrm>
            <a:off x="8154697" y="3985839"/>
            <a:ext cx="197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 err="1">
                <a:solidFill>
                  <a:schemeClr val="bg1"/>
                </a:solidFill>
              </a:rPr>
              <a:t>Researchers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Ovale toelichting 10">
            <a:extLst>
              <a:ext uri="{FF2B5EF4-FFF2-40B4-BE49-F238E27FC236}">
                <a16:creationId xmlns:a16="http://schemas.microsoft.com/office/drawing/2014/main" id="{7D2BE2DD-D600-0148-A5C2-185ED42112EA}"/>
              </a:ext>
            </a:extLst>
          </p:cNvPr>
          <p:cNvSpPr/>
          <p:nvPr/>
        </p:nvSpPr>
        <p:spPr>
          <a:xfrm>
            <a:off x="157266" y="860344"/>
            <a:ext cx="1871040" cy="1454799"/>
          </a:xfrm>
          <a:prstGeom prst="wedgeEllipseCallout">
            <a:avLst>
              <a:gd name="adj1" fmla="val 61473"/>
              <a:gd name="adj2" fmla="val 5314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bg1"/>
                </a:solidFill>
              </a:rPr>
              <a:t>“We </a:t>
            </a:r>
            <a:r>
              <a:rPr lang="nl-NL" i="1" dirty="0" err="1">
                <a:solidFill>
                  <a:schemeClr val="bg1"/>
                </a:solidFill>
              </a:rPr>
              <a:t>should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all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adopt</a:t>
            </a:r>
            <a:r>
              <a:rPr lang="nl-NL" i="1" dirty="0">
                <a:solidFill>
                  <a:schemeClr val="bg1"/>
                </a:solidFill>
              </a:rPr>
              <a:t> OS </a:t>
            </a:r>
            <a:r>
              <a:rPr lang="nl-NL" i="1" dirty="0" err="1">
                <a:solidFill>
                  <a:schemeClr val="bg1"/>
                </a:solidFill>
              </a:rPr>
              <a:t>practices</a:t>
            </a:r>
            <a:r>
              <a:rPr lang="nl-NL" i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F0BD4A48-FC74-7149-B21D-968E9CC1BB48}"/>
              </a:ext>
            </a:extLst>
          </p:cNvPr>
          <p:cNvSpPr/>
          <p:nvPr/>
        </p:nvSpPr>
        <p:spPr>
          <a:xfrm>
            <a:off x="6027228" y="1181362"/>
            <a:ext cx="4374792" cy="4153843"/>
          </a:xfrm>
          <a:prstGeom prst="ellipse">
            <a:avLst/>
          </a:prstGeom>
          <a:solidFill>
            <a:schemeClr val="accent4"/>
          </a:solidFill>
          <a:ln w="1143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Ignorant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16DE3740-5E29-9F43-BFA5-A311614CBB91}"/>
              </a:ext>
            </a:extLst>
          </p:cNvPr>
          <p:cNvSpPr/>
          <p:nvPr/>
        </p:nvSpPr>
        <p:spPr>
          <a:xfrm>
            <a:off x="6803096" y="1849021"/>
            <a:ext cx="2899492" cy="2756562"/>
          </a:xfrm>
          <a:prstGeom prst="ellipse">
            <a:avLst/>
          </a:prstGeom>
          <a:solidFill>
            <a:srgbClr val="0070C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F24464A1-B363-6146-AD21-C7F734D9753E}"/>
              </a:ext>
            </a:extLst>
          </p:cNvPr>
          <p:cNvSpPr/>
          <p:nvPr/>
        </p:nvSpPr>
        <p:spPr>
          <a:xfrm>
            <a:off x="7561801" y="2566297"/>
            <a:ext cx="1382081" cy="1322009"/>
          </a:xfrm>
          <a:prstGeom prst="ellipse">
            <a:avLst/>
          </a:prstGeom>
          <a:solidFill>
            <a:srgbClr val="002060"/>
          </a:solidFill>
          <a:ln w="1143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b="1" dirty="0"/>
          </a:p>
        </p:txBody>
      </p:sp>
      <p:sp>
        <p:nvSpPr>
          <p:cNvPr id="19" name="Pijl omlaag 18">
            <a:extLst>
              <a:ext uri="{FF2B5EF4-FFF2-40B4-BE49-F238E27FC236}">
                <a16:creationId xmlns:a16="http://schemas.microsoft.com/office/drawing/2014/main" id="{CF57D491-2F3D-324E-A88D-A359394CA092}"/>
              </a:ext>
            </a:extLst>
          </p:cNvPr>
          <p:cNvSpPr/>
          <p:nvPr/>
        </p:nvSpPr>
        <p:spPr>
          <a:xfrm rot="10800000">
            <a:off x="3192837" y="3196931"/>
            <a:ext cx="2669474" cy="275163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38CB906-3A1D-3B44-A1E9-DCE8E9EED128}"/>
              </a:ext>
            </a:extLst>
          </p:cNvPr>
          <p:cNvSpPr txBox="1"/>
          <p:nvPr/>
        </p:nvSpPr>
        <p:spPr>
          <a:xfrm>
            <a:off x="3685598" y="3996819"/>
            <a:ext cx="169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chemeClr val="bg1"/>
                </a:solidFill>
              </a:rPr>
              <a:t>Researchers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4" name="Ovale toelichting 13">
            <a:extLst>
              <a:ext uri="{FF2B5EF4-FFF2-40B4-BE49-F238E27FC236}">
                <a16:creationId xmlns:a16="http://schemas.microsoft.com/office/drawing/2014/main" id="{DFA77E7C-A39C-AC4A-A692-DC0E08088B50}"/>
              </a:ext>
            </a:extLst>
          </p:cNvPr>
          <p:cNvSpPr/>
          <p:nvPr/>
        </p:nvSpPr>
        <p:spPr>
          <a:xfrm>
            <a:off x="9852217" y="157297"/>
            <a:ext cx="1871040" cy="1454799"/>
          </a:xfrm>
          <a:prstGeom prst="wedgeEllipseCallout">
            <a:avLst>
              <a:gd name="adj1" fmla="val -97967"/>
              <a:gd name="adj2" fmla="val 1164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/>
              <a:t>“</a:t>
            </a:r>
            <a:r>
              <a:rPr lang="nl-NL" i="1" dirty="0" err="1"/>
              <a:t>I’m</a:t>
            </a:r>
            <a:r>
              <a:rPr lang="nl-NL" i="1" dirty="0"/>
              <a:t> </a:t>
            </a:r>
            <a:r>
              <a:rPr lang="nl-NL" i="1" dirty="0" err="1"/>
              <a:t>already</a:t>
            </a:r>
            <a:r>
              <a:rPr lang="nl-NL" i="1" dirty="0"/>
              <a:t> </a:t>
            </a:r>
            <a:r>
              <a:rPr lang="nl-NL" i="1" dirty="0" err="1"/>
              <a:t>practising</a:t>
            </a:r>
            <a:r>
              <a:rPr lang="nl-NL" i="1" dirty="0"/>
              <a:t> OS”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5EE1922-63CC-EA45-86FD-96AC7196D097}"/>
              </a:ext>
            </a:extLst>
          </p:cNvPr>
          <p:cNvSpPr txBox="1"/>
          <p:nvPr/>
        </p:nvSpPr>
        <p:spPr>
          <a:xfrm>
            <a:off x="7831961" y="3012141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Expert</a:t>
            </a:r>
          </a:p>
        </p:txBody>
      </p:sp>
    </p:spTree>
    <p:extLst>
      <p:ext uri="{BB962C8B-B14F-4D97-AF65-F5344CB8AC3E}">
        <p14:creationId xmlns:p14="http://schemas.microsoft.com/office/powerpoint/2010/main" val="352058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 omlaag 6">
            <a:extLst>
              <a:ext uri="{FF2B5EF4-FFF2-40B4-BE49-F238E27FC236}">
                <a16:creationId xmlns:a16="http://schemas.microsoft.com/office/drawing/2014/main" id="{2F997B90-2DFD-E34A-86F3-5780052F0791}"/>
              </a:ext>
            </a:extLst>
          </p:cNvPr>
          <p:cNvSpPr/>
          <p:nvPr/>
        </p:nvSpPr>
        <p:spPr>
          <a:xfrm>
            <a:off x="1723523" y="1612096"/>
            <a:ext cx="2669474" cy="275163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Policy makers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1B7B446-3B4A-D94F-AB96-1D1A732E4807}"/>
              </a:ext>
            </a:extLst>
          </p:cNvPr>
          <p:cNvSpPr txBox="1"/>
          <p:nvPr/>
        </p:nvSpPr>
        <p:spPr>
          <a:xfrm>
            <a:off x="6070283" y="3025893"/>
            <a:ext cx="22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Policy makers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FF9F0E2-AFBC-8D45-8AD9-26AF1699B465}"/>
              </a:ext>
            </a:extLst>
          </p:cNvPr>
          <p:cNvSpPr txBox="1"/>
          <p:nvPr/>
        </p:nvSpPr>
        <p:spPr>
          <a:xfrm>
            <a:off x="8154697" y="3985839"/>
            <a:ext cx="197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 err="1">
                <a:solidFill>
                  <a:schemeClr val="bg1"/>
                </a:solidFill>
              </a:rPr>
              <a:t>Researchers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Ovale toelichting 10">
            <a:extLst>
              <a:ext uri="{FF2B5EF4-FFF2-40B4-BE49-F238E27FC236}">
                <a16:creationId xmlns:a16="http://schemas.microsoft.com/office/drawing/2014/main" id="{7D2BE2DD-D600-0148-A5C2-185ED42112EA}"/>
              </a:ext>
            </a:extLst>
          </p:cNvPr>
          <p:cNvSpPr/>
          <p:nvPr/>
        </p:nvSpPr>
        <p:spPr>
          <a:xfrm>
            <a:off x="157266" y="860344"/>
            <a:ext cx="1871040" cy="1454799"/>
          </a:xfrm>
          <a:prstGeom prst="wedgeEllipseCallout">
            <a:avLst>
              <a:gd name="adj1" fmla="val 61473"/>
              <a:gd name="adj2" fmla="val 5314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bg1"/>
                </a:solidFill>
              </a:rPr>
              <a:t>“We </a:t>
            </a:r>
            <a:r>
              <a:rPr lang="nl-NL" i="1" dirty="0" err="1">
                <a:solidFill>
                  <a:schemeClr val="bg1"/>
                </a:solidFill>
              </a:rPr>
              <a:t>should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all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adopt</a:t>
            </a:r>
            <a:r>
              <a:rPr lang="nl-NL" i="1" dirty="0">
                <a:solidFill>
                  <a:schemeClr val="bg1"/>
                </a:solidFill>
              </a:rPr>
              <a:t> OS </a:t>
            </a:r>
            <a:r>
              <a:rPr lang="nl-NL" i="1" dirty="0" err="1">
                <a:solidFill>
                  <a:schemeClr val="bg1"/>
                </a:solidFill>
              </a:rPr>
              <a:t>practices</a:t>
            </a:r>
            <a:r>
              <a:rPr lang="nl-NL" i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F0BD4A48-FC74-7149-B21D-968E9CC1BB48}"/>
              </a:ext>
            </a:extLst>
          </p:cNvPr>
          <p:cNvSpPr/>
          <p:nvPr/>
        </p:nvSpPr>
        <p:spPr>
          <a:xfrm>
            <a:off x="6027228" y="1181362"/>
            <a:ext cx="4374792" cy="4153843"/>
          </a:xfrm>
          <a:prstGeom prst="ellipse">
            <a:avLst/>
          </a:prstGeom>
          <a:solidFill>
            <a:schemeClr val="accent4"/>
          </a:solidFill>
          <a:ln w="1143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Ignorant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16DE3740-5E29-9F43-BFA5-A311614CBB91}"/>
              </a:ext>
            </a:extLst>
          </p:cNvPr>
          <p:cNvSpPr/>
          <p:nvPr/>
        </p:nvSpPr>
        <p:spPr>
          <a:xfrm>
            <a:off x="6803096" y="1849021"/>
            <a:ext cx="2899492" cy="2756562"/>
          </a:xfrm>
          <a:prstGeom prst="ellipse">
            <a:avLst/>
          </a:prstGeom>
          <a:solidFill>
            <a:srgbClr val="0070C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F24464A1-B363-6146-AD21-C7F734D9753E}"/>
              </a:ext>
            </a:extLst>
          </p:cNvPr>
          <p:cNvSpPr/>
          <p:nvPr/>
        </p:nvSpPr>
        <p:spPr>
          <a:xfrm>
            <a:off x="7561801" y="2566297"/>
            <a:ext cx="1382081" cy="1322009"/>
          </a:xfrm>
          <a:prstGeom prst="ellipse">
            <a:avLst/>
          </a:prstGeom>
          <a:solidFill>
            <a:srgbClr val="002060"/>
          </a:solidFill>
          <a:ln w="1143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b="1" dirty="0"/>
          </a:p>
        </p:txBody>
      </p:sp>
      <p:sp>
        <p:nvSpPr>
          <p:cNvPr id="19" name="Pijl omlaag 18">
            <a:extLst>
              <a:ext uri="{FF2B5EF4-FFF2-40B4-BE49-F238E27FC236}">
                <a16:creationId xmlns:a16="http://schemas.microsoft.com/office/drawing/2014/main" id="{CF57D491-2F3D-324E-A88D-A359394CA092}"/>
              </a:ext>
            </a:extLst>
          </p:cNvPr>
          <p:cNvSpPr/>
          <p:nvPr/>
        </p:nvSpPr>
        <p:spPr>
          <a:xfrm rot="10800000">
            <a:off x="3192837" y="3196931"/>
            <a:ext cx="2669474" cy="275163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38CB906-3A1D-3B44-A1E9-DCE8E9EED128}"/>
              </a:ext>
            </a:extLst>
          </p:cNvPr>
          <p:cNvSpPr txBox="1"/>
          <p:nvPr/>
        </p:nvSpPr>
        <p:spPr>
          <a:xfrm>
            <a:off x="3685598" y="3996819"/>
            <a:ext cx="169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chemeClr val="bg1"/>
                </a:solidFill>
              </a:rPr>
              <a:t>Researchers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20" name="Ovale toelichting 19">
            <a:extLst>
              <a:ext uri="{FF2B5EF4-FFF2-40B4-BE49-F238E27FC236}">
                <a16:creationId xmlns:a16="http://schemas.microsoft.com/office/drawing/2014/main" id="{9FA87DBD-EDB1-F54D-93BE-535614F241D1}"/>
              </a:ext>
            </a:extLst>
          </p:cNvPr>
          <p:cNvSpPr/>
          <p:nvPr/>
        </p:nvSpPr>
        <p:spPr>
          <a:xfrm>
            <a:off x="10478456" y="2260515"/>
            <a:ext cx="1566048" cy="1454799"/>
          </a:xfrm>
          <a:prstGeom prst="wedgeEllipseCallout">
            <a:avLst>
              <a:gd name="adj1" fmla="val -95212"/>
              <a:gd name="adj2" fmla="val -544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/>
              <a:t>“Yes, but </a:t>
            </a:r>
            <a:r>
              <a:rPr lang="nl-NL" i="1" dirty="0" err="1"/>
              <a:t>why</a:t>
            </a:r>
            <a:r>
              <a:rPr lang="nl-NL" i="1" dirty="0"/>
              <a:t>?” </a:t>
            </a:r>
          </a:p>
        </p:txBody>
      </p:sp>
      <p:sp>
        <p:nvSpPr>
          <p:cNvPr id="21" name="Ovale toelichting 20">
            <a:extLst>
              <a:ext uri="{FF2B5EF4-FFF2-40B4-BE49-F238E27FC236}">
                <a16:creationId xmlns:a16="http://schemas.microsoft.com/office/drawing/2014/main" id="{99445D6A-2B17-7E4E-BC10-6A4452385DB8}"/>
              </a:ext>
            </a:extLst>
          </p:cNvPr>
          <p:cNvSpPr/>
          <p:nvPr/>
        </p:nvSpPr>
        <p:spPr>
          <a:xfrm>
            <a:off x="10345292" y="360398"/>
            <a:ext cx="1566048" cy="1454799"/>
          </a:xfrm>
          <a:prstGeom prst="wedgeEllipseCallout">
            <a:avLst>
              <a:gd name="adj1" fmla="val -104101"/>
              <a:gd name="adj2" fmla="val 7924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/>
              <a:t>“Yes, but </a:t>
            </a:r>
            <a:r>
              <a:rPr lang="nl-NL" i="1" dirty="0" err="1"/>
              <a:t>how</a:t>
            </a:r>
            <a:r>
              <a:rPr lang="nl-NL" i="1" dirty="0"/>
              <a:t>?” </a:t>
            </a:r>
          </a:p>
        </p:txBody>
      </p:sp>
      <p:sp>
        <p:nvSpPr>
          <p:cNvPr id="22" name="Ovale toelichting 21">
            <a:extLst>
              <a:ext uri="{FF2B5EF4-FFF2-40B4-BE49-F238E27FC236}">
                <a16:creationId xmlns:a16="http://schemas.microsoft.com/office/drawing/2014/main" id="{2FF7B86B-FA75-504A-AEF8-C433386DDB9F}"/>
              </a:ext>
            </a:extLst>
          </p:cNvPr>
          <p:cNvSpPr/>
          <p:nvPr/>
        </p:nvSpPr>
        <p:spPr>
          <a:xfrm>
            <a:off x="10468477" y="4192180"/>
            <a:ext cx="1567774" cy="1454799"/>
          </a:xfrm>
          <a:prstGeom prst="wedgeEllipseCallout">
            <a:avLst>
              <a:gd name="adj1" fmla="val -102549"/>
              <a:gd name="adj2" fmla="val -6084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/>
              <a:t>“</a:t>
            </a:r>
            <a:r>
              <a:rPr lang="nl-NL" i="1" dirty="0" err="1"/>
              <a:t>What</a:t>
            </a:r>
            <a:r>
              <a:rPr lang="nl-NL" i="1" dirty="0"/>
              <a:t>?”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8E9C8B6-9D82-8E4D-9367-C0AECBA2C4CD}"/>
              </a:ext>
            </a:extLst>
          </p:cNvPr>
          <p:cNvSpPr txBox="1"/>
          <p:nvPr/>
        </p:nvSpPr>
        <p:spPr>
          <a:xfrm>
            <a:off x="7574667" y="3961348"/>
            <a:ext cx="1462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chemeClr val="bg1"/>
                </a:solidFill>
              </a:rPr>
              <a:t>Interested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1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 omlaag 6">
            <a:extLst>
              <a:ext uri="{FF2B5EF4-FFF2-40B4-BE49-F238E27FC236}">
                <a16:creationId xmlns:a16="http://schemas.microsoft.com/office/drawing/2014/main" id="{2F997B90-2DFD-E34A-86F3-5780052F0791}"/>
              </a:ext>
            </a:extLst>
          </p:cNvPr>
          <p:cNvSpPr/>
          <p:nvPr/>
        </p:nvSpPr>
        <p:spPr>
          <a:xfrm>
            <a:off x="1723523" y="1612096"/>
            <a:ext cx="2669474" cy="275163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Policy makers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1B7B446-3B4A-D94F-AB96-1D1A732E4807}"/>
              </a:ext>
            </a:extLst>
          </p:cNvPr>
          <p:cNvSpPr txBox="1"/>
          <p:nvPr/>
        </p:nvSpPr>
        <p:spPr>
          <a:xfrm>
            <a:off x="6070283" y="3025893"/>
            <a:ext cx="22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Policy makers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FF9F0E2-AFBC-8D45-8AD9-26AF1699B465}"/>
              </a:ext>
            </a:extLst>
          </p:cNvPr>
          <p:cNvSpPr txBox="1"/>
          <p:nvPr/>
        </p:nvSpPr>
        <p:spPr>
          <a:xfrm>
            <a:off x="8154697" y="3985839"/>
            <a:ext cx="197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 err="1">
                <a:solidFill>
                  <a:schemeClr val="bg1"/>
                </a:solidFill>
              </a:rPr>
              <a:t>Researchers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Ovale toelichting 10">
            <a:extLst>
              <a:ext uri="{FF2B5EF4-FFF2-40B4-BE49-F238E27FC236}">
                <a16:creationId xmlns:a16="http://schemas.microsoft.com/office/drawing/2014/main" id="{7D2BE2DD-D600-0148-A5C2-185ED42112EA}"/>
              </a:ext>
            </a:extLst>
          </p:cNvPr>
          <p:cNvSpPr/>
          <p:nvPr/>
        </p:nvSpPr>
        <p:spPr>
          <a:xfrm>
            <a:off x="157266" y="860344"/>
            <a:ext cx="1871040" cy="1454799"/>
          </a:xfrm>
          <a:prstGeom prst="wedgeEllipseCallout">
            <a:avLst>
              <a:gd name="adj1" fmla="val 61473"/>
              <a:gd name="adj2" fmla="val 5314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bg1"/>
                </a:solidFill>
              </a:rPr>
              <a:t>“We </a:t>
            </a:r>
            <a:r>
              <a:rPr lang="nl-NL" i="1" dirty="0" err="1">
                <a:solidFill>
                  <a:schemeClr val="bg1"/>
                </a:solidFill>
              </a:rPr>
              <a:t>should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all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adopt</a:t>
            </a:r>
            <a:r>
              <a:rPr lang="nl-NL" i="1" dirty="0">
                <a:solidFill>
                  <a:schemeClr val="bg1"/>
                </a:solidFill>
              </a:rPr>
              <a:t> OS </a:t>
            </a:r>
            <a:r>
              <a:rPr lang="nl-NL" i="1" dirty="0" err="1">
                <a:solidFill>
                  <a:schemeClr val="bg1"/>
                </a:solidFill>
              </a:rPr>
              <a:t>practices</a:t>
            </a:r>
            <a:r>
              <a:rPr lang="nl-NL" i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F0BD4A48-FC74-7149-B21D-968E9CC1BB48}"/>
              </a:ext>
            </a:extLst>
          </p:cNvPr>
          <p:cNvSpPr/>
          <p:nvPr/>
        </p:nvSpPr>
        <p:spPr>
          <a:xfrm>
            <a:off x="6027228" y="1181362"/>
            <a:ext cx="4374792" cy="4153843"/>
          </a:xfrm>
          <a:prstGeom prst="ellipse">
            <a:avLst/>
          </a:prstGeom>
          <a:solidFill>
            <a:schemeClr val="accent4"/>
          </a:solidFill>
          <a:ln w="1143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Ignorant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16DE3740-5E29-9F43-BFA5-A311614CBB91}"/>
              </a:ext>
            </a:extLst>
          </p:cNvPr>
          <p:cNvSpPr/>
          <p:nvPr/>
        </p:nvSpPr>
        <p:spPr>
          <a:xfrm>
            <a:off x="6803096" y="1849021"/>
            <a:ext cx="2899492" cy="2756562"/>
          </a:xfrm>
          <a:prstGeom prst="ellipse">
            <a:avLst/>
          </a:prstGeom>
          <a:solidFill>
            <a:srgbClr val="0070C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F24464A1-B363-6146-AD21-C7F734D9753E}"/>
              </a:ext>
            </a:extLst>
          </p:cNvPr>
          <p:cNvSpPr/>
          <p:nvPr/>
        </p:nvSpPr>
        <p:spPr>
          <a:xfrm>
            <a:off x="7561801" y="2566297"/>
            <a:ext cx="1382081" cy="1322009"/>
          </a:xfrm>
          <a:prstGeom prst="ellipse">
            <a:avLst/>
          </a:prstGeom>
          <a:solidFill>
            <a:srgbClr val="002060"/>
          </a:solidFill>
          <a:ln w="1143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b="1" dirty="0"/>
          </a:p>
        </p:txBody>
      </p:sp>
      <p:sp>
        <p:nvSpPr>
          <p:cNvPr id="19" name="Pijl omlaag 18">
            <a:extLst>
              <a:ext uri="{FF2B5EF4-FFF2-40B4-BE49-F238E27FC236}">
                <a16:creationId xmlns:a16="http://schemas.microsoft.com/office/drawing/2014/main" id="{CF57D491-2F3D-324E-A88D-A359394CA092}"/>
              </a:ext>
            </a:extLst>
          </p:cNvPr>
          <p:cNvSpPr/>
          <p:nvPr/>
        </p:nvSpPr>
        <p:spPr>
          <a:xfrm rot="10800000">
            <a:off x="3192837" y="3196931"/>
            <a:ext cx="2669474" cy="275163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38CB906-3A1D-3B44-A1E9-DCE8E9EED128}"/>
              </a:ext>
            </a:extLst>
          </p:cNvPr>
          <p:cNvSpPr txBox="1"/>
          <p:nvPr/>
        </p:nvSpPr>
        <p:spPr>
          <a:xfrm>
            <a:off x="3685598" y="3996819"/>
            <a:ext cx="169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chemeClr val="bg1"/>
                </a:solidFill>
              </a:rPr>
              <a:t>Researchers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8E9C8B6-9D82-8E4D-9367-C0AECBA2C4CD}"/>
              </a:ext>
            </a:extLst>
          </p:cNvPr>
          <p:cNvSpPr txBox="1"/>
          <p:nvPr/>
        </p:nvSpPr>
        <p:spPr>
          <a:xfrm>
            <a:off x="7561801" y="4725985"/>
            <a:ext cx="1239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Ignorant</a:t>
            </a:r>
          </a:p>
        </p:txBody>
      </p:sp>
      <p:sp>
        <p:nvSpPr>
          <p:cNvPr id="24" name="Ovale toelichting 23">
            <a:extLst>
              <a:ext uri="{FF2B5EF4-FFF2-40B4-BE49-F238E27FC236}">
                <a16:creationId xmlns:a16="http://schemas.microsoft.com/office/drawing/2014/main" id="{FFDBB50E-5B8E-D341-A8A8-48CDB7A141F3}"/>
              </a:ext>
            </a:extLst>
          </p:cNvPr>
          <p:cNvSpPr/>
          <p:nvPr/>
        </p:nvSpPr>
        <p:spPr>
          <a:xfrm>
            <a:off x="10185400" y="4668481"/>
            <a:ext cx="1773101" cy="1008158"/>
          </a:xfrm>
          <a:prstGeom prst="wedgeEllipseCallout">
            <a:avLst>
              <a:gd name="adj1" fmla="val -69627"/>
              <a:gd name="adj2" fmla="val -372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……..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82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A39D85D-52D1-1FE8-5717-864377400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r="55317" b="7616"/>
          <a:stretch/>
        </p:blipFill>
        <p:spPr bwMode="auto">
          <a:xfrm>
            <a:off x="-37204" y="2236200"/>
            <a:ext cx="2757958" cy="46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3CEF7C5-D470-07D6-2600-A07EDDC38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0" r="8841" b="7616"/>
          <a:stretch/>
        </p:blipFill>
        <p:spPr bwMode="auto">
          <a:xfrm>
            <a:off x="9469682" y="2236200"/>
            <a:ext cx="2757958" cy="46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en, tekening&#10;&#10;Automatisch gegenereerde beschrijving">
            <a:extLst>
              <a:ext uri="{FF2B5EF4-FFF2-40B4-BE49-F238E27FC236}">
                <a16:creationId xmlns:a16="http://schemas.microsoft.com/office/drawing/2014/main" id="{6660EB30-0655-19B4-6BA6-028692245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887" y="5044958"/>
            <a:ext cx="3776662" cy="15950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7B248FDD-5DB8-82E8-465E-4241E70F1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194" y="1994783"/>
            <a:ext cx="6200775" cy="30501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>
                <a:solidFill>
                  <a:srgbClr val="0070C0"/>
                </a:solidFill>
                <a:latin typeface="Nunito Sans" pitchFamily="2" charset="77"/>
                <a:cs typeface="Cavolini" panose="03000502040302020204" pitchFamily="66" charset="0"/>
              </a:rPr>
              <a:t>Make OS knowledge more </a:t>
            </a:r>
            <a:r>
              <a:rPr lang="en" sz="2000" dirty="0" err="1">
                <a:solidFill>
                  <a:srgbClr val="0070C0"/>
                </a:solidFill>
                <a:latin typeface="Nunito Sans" pitchFamily="2" charset="77"/>
                <a:cs typeface="Cavolini" panose="03000502040302020204" pitchFamily="66" charset="0"/>
              </a:rPr>
              <a:t>visib</a:t>
            </a:r>
            <a:r>
              <a:rPr lang="nl-NL" sz="2000" dirty="0" err="1">
                <a:solidFill>
                  <a:srgbClr val="0070C0"/>
                </a:solidFill>
                <a:latin typeface="Nunito Sans" pitchFamily="2" charset="77"/>
                <a:cs typeface="Cavolini" panose="03000502040302020204" pitchFamily="66" charset="0"/>
              </a:rPr>
              <a:t>le</a:t>
            </a:r>
            <a:r>
              <a:rPr lang="en" sz="2000" dirty="0">
                <a:solidFill>
                  <a:srgbClr val="0070C0"/>
                </a:solidFill>
                <a:latin typeface="Nunito Sans" pitchFamily="2" charset="77"/>
                <a:cs typeface="Cavolini" panose="03000502040302020204" pitchFamily="66" charset="0"/>
              </a:rPr>
              <a:t> and accessible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" sz="2000" i="1" dirty="0">
                <a:solidFill>
                  <a:srgbClr val="0070C0"/>
                </a:solidFill>
                <a:latin typeface="Nunito Sans" pitchFamily="2" charset="77"/>
                <a:cs typeface="Cavolini" panose="03000502040302020204" pitchFamily="66" charset="0"/>
              </a:rPr>
              <a:t>Promote peer-to-peer knowledge exchange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" sz="1400" i="1" dirty="0">
              <a:solidFill>
                <a:srgbClr val="0070C0"/>
              </a:solidFill>
              <a:latin typeface="Nunito Sans" pitchFamily="2" charset="77"/>
              <a:cs typeface="Cavolini" panose="03000502040302020204" pitchFamily="66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>
                <a:solidFill>
                  <a:srgbClr val="0070C0"/>
                </a:solidFill>
                <a:latin typeface="Nunito Sans" pitchFamily="2" charset="77"/>
                <a:cs typeface="Cavolini" panose="03000502040302020204" pitchFamily="66" charset="0"/>
              </a:rPr>
              <a:t>Inspire and enable researchers to take the next small step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" sz="1400" dirty="0">
              <a:solidFill>
                <a:srgbClr val="0070C0"/>
              </a:solidFill>
              <a:latin typeface="Nunito Sans" pitchFamily="2" charset="77"/>
              <a:cs typeface="Cavolini" panose="03000502040302020204" pitchFamily="66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>
                <a:solidFill>
                  <a:srgbClr val="0070C0"/>
                </a:solidFill>
                <a:latin typeface="Nunito Sans" pitchFamily="2" charset="77"/>
                <a:cs typeface="Cavolini" panose="03000502040302020204" pitchFamily="66" charset="0"/>
              </a:rPr>
              <a:t>Identify obstacles and need for support to inform policy makers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5DC087-7F26-7164-03F2-7EBD4DA4C128}"/>
              </a:ext>
            </a:extLst>
          </p:cNvPr>
          <p:cNvSpPr txBox="1">
            <a:spLocks/>
          </p:cNvSpPr>
          <p:nvPr/>
        </p:nvSpPr>
        <p:spPr>
          <a:xfrm>
            <a:off x="244486" y="368292"/>
            <a:ext cx="1170146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002060"/>
                </a:solidFill>
                <a:latin typeface="Nunito Sans" pitchFamily="2" charset="77"/>
              </a:rPr>
              <a:t>Goals Open </a:t>
            </a:r>
            <a:r>
              <a:rPr lang="nl-NL" dirty="0" err="1">
                <a:solidFill>
                  <a:srgbClr val="002060"/>
                </a:solidFill>
                <a:latin typeface="Nunito Sans" pitchFamily="2" charset="77"/>
              </a:rPr>
              <a:t>Science</a:t>
            </a:r>
            <a:r>
              <a:rPr lang="nl-NL" dirty="0">
                <a:solidFill>
                  <a:srgbClr val="002060"/>
                </a:solidFill>
                <a:latin typeface="Nunito Sans" pitchFamily="2" charset="77"/>
              </a:rPr>
              <a:t>/</a:t>
            </a:r>
            <a:r>
              <a:rPr lang="nl-NL" dirty="0" err="1">
                <a:solidFill>
                  <a:srgbClr val="002060"/>
                </a:solidFill>
                <a:latin typeface="Nunito Sans" pitchFamily="2" charset="77"/>
              </a:rPr>
              <a:t>Scholarship</a:t>
            </a:r>
            <a:r>
              <a:rPr lang="nl-NL" dirty="0">
                <a:solidFill>
                  <a:srgbClr val="002060"/>
                </a:solidFill>
                <a:latin typeface="Nunito Sans" pitchFamily="2" charset="77"/>
              </a:rPr>
              <a:t> Community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8858FD3F-9FC7-1447-8E8B-49484738E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r="55317" b="7616"/>
          <a:stretch/>
        </p:blipFill>
        <p:spPr bwMode="auto">
          <a:xfrm>
            <a:off x="1524" y="2192472"/>
            <a:ext cx="2757958" cy="46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8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5756BA-8117-A944-B3C1-9EF15C88CFBA}"/>
              </a:ext>
            </a:extLst>
          </p:cNvPr>
          <p:cNvSpPr/>
          <p:nvPr/>
        </p:nvSpPr>
        <p:spPr>
          <a:xfrm>
            <a:off x="6387045" y="327763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1783757A-3473-3E44-84BC-8B39D523FA82}"/>
              </a:ext>
            </a:extLst>
          </p:cNvPr>
          <p:cNvSpPr/>
          <p:nvPr/>
        </p:nvSpPr>
        <p:spPr>
          <a:xfrm>
            <a:off x="960611" y="328096"/>
            <a:ext cx="10043886" cy="57453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Graphic 11" descr="Gebruiker">
            <a:extLst>
              <a:ext uri="{FF2B5EF4-FFF2-40B4-BE49-F238E27FC236}">
                <a16:creationId xmlns:a16="http://schemas.microsoft.com/office/drawing/2014/main" id="{592538EA-123F-6A4E-8BC0-B391B25FD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2770" y="1664262"/>
            <a:ext cx="914400" cy="914400"/>
          </a:xfrm>
          <a:prstGeom prst="rect">
            <a:avLst/>
          </a:prstGeom>
        </p:spPr>
      </p:pic>
      <p:pic>
        <p:nvPicPr>
          <p:cNvPr id="13" name="Graphic 12" descr="Gebruiker">
            <a:extLst>
              <a:ext uri="{FF2B5EF4-FFF2-40B4-BE49-F238E27FC236}">
                <a16:creationId xmlns:a16="http://schemas.microsoft.com/office/drawing/2014/main" id="{A7325209-CDF6-3D44-A938-8004CFA53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8370" y="2722769"/>
            <a:ext cx="914400" cy="914400"/>
          </a:xfrm>
          <a:prstGeom prst="rect">
            <a:avLst/>
          </a:prstGeom>
        </p:spPr>
      </p:pic>
      <p:pic>
        <p:nvPicPr>
          <p:cNvPr id="14" name="Graphic 13" descr="Gebruiker">
            <a:extLst>
              <a:ext uri="{FF2B5EF4-FFF2-40B4-BE49-F238E27FC236}">
                <a16:creationId xmlns:a16="http://schemas.microsoft.com/office/drawing/2014/main" id="{BA46B78C-2D55-C744-A41C-708809BAA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3329" y="3081856"/>
            <a:ext cx="914400" cy="914400"/>
          </a:xfrm>
          <a:prstGeom prst="rect">
            <a:avLst/>
          </a:prstGeom>
        </p:spPr>
      </p:pic>
      <p:pic>
        <p:nvPicPr>
          <p:cNvPr id="15" name="Graphic 14" descr="Gebruiker">
            <a:extLst>
              <a:ext uri="{FF2B5EF4-FFF2-40B4-BE49-F238E27FC236}">
                <a16:creationId xmlns:a16="http://schemas.microsoft.com/office/drawing/2014/main" id="{8E14597E-40C2-BD47-992F-0C28825FE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9610" y="2064058"/>
            <a:ext cx="914400" cy="914400"/>
          </a:xfrm>
          <a:prstGeom prst="rect">
            <a:avLst/>
          </a:prstGeom>
        </p:spPr>
      </p:pic>
      <p:pic>
        <p:nvPicPr>
          <p:cNvPr id="16" name="Graphic 15" descr="Gebruiker">
            <a:extLst>
              <a:ext uri="{FF2B5EF4-FFF2-40B4-BE49-F238E27FC236}">
                <a16:creationId xmlns:a16="http://schemas.microsoft.com/office/drawing/2014/main" id="{C5426FC1-9558-7D44-ADD9-6F6418C2F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2545" y="2363237"/>
            <a:ext cx="914400" cy="914400"/>
          </a:xfrm>
          <a:prstGeom prst="rect">
            <a:avLst/>
          </a:prstGeom>
        </p:spPr>
      </p:pic>
      <p:pic>
        <p:nvPicPr>
          <p:cNvPr id="17" name="Graphic 16" descr="Gebruiker">
            <a:extLst>
              <a:ext uri="{FF2B5EF4-FFF2-40B4-BE49-F238E27FC236}">
                <a16:creationId xmlns:a16="http://schemas.microsoft.com/office/drawing/2014/main" id="{88E21CC2-9DB0-E64E-B1DE-0AA6A5598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8097" y="2852729"/>
            <a:ext cx="914400" cy="914400"/>
          </a:xfrm>
          <a:prstGeom prst="rect">
            <a:avLst/>
          </a:prstGeom>
        </p:spPr>
      </p:pic>
      <p:pic>
        <p:nvPicPr>
          <p:cNvPr id="18" name="Graphic 17" descr="Gebruiker">
            <a:extLst>
              <a:ext uri="{FF2B5EF4-FFF2-40B4-BE49-F238E27FC236}">
                <a16:creationId xmlns:a16="http://schemas.microsoft.com/office/drawing/2014/main" id="{D353CDB1-C416-004A-9BBB-3C59535FB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9714" y="3293149"/>
            <a:ext cx="914400" cy="914400"/>
          </a:xfrm>
          <a:prstGeom prst="rect">
            <a:avLst/>
          </a:prstGeom>
        </p:spPr>
      </p:pic>
      <p:pic>
        <p:nvPicPr>
          <p:cNvPr id="19" name="Graphic 18" descr="Gebruiker">
            <a:extLst>
              <a:ext uri="{FF2B5EF4-FFF2-40B4-BE49-F238E27FC236}">
                <a16:creationId xmlns:a16="http://schemas.microsoft.com/office/drawing/2014/main" id="{50E06DC9-A60F-924C-AE1C-CA8EE94A0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4385" y="2799616"/>
            <a:ext cx="914400" cy="914400"/>
          </a:xfrm>
          <a:prstGeom prst="rect">
            <a:avLst/>
          </a:prstGeom>
        </p:spPr>
      </p:pic>
      <p:pic>
        <p:nvPicPr>
          <p:cNvPr id="20" name="Graphic 19" descr="Gebruiker">
            <a:extLst>
              <a:ext uri="{FF2B5EF4-FFF2-40B4-BE49-F238E27FC236}">
                <a16:creationId xmlns:a16="http://schemas.microsoft.com/office/drawing/2014/main" id="{038A0258-724E-9D43-8201-CA00B7FBD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8750" y="1980091"/>
            <a:ext cx="914400" cy="914400"/>
          </a:xfrm>
          <a:prstGeom prst="rect">
            <a:avLst/>
          </a:prstGeom>
        </p:spPr>
      </p:pic>
      <p:sp>
        <p:nvSpPr>
          <p:cNvPr id="21" name="Pijl links en rechts 20">
            <a:extLst>
              <a:ext uri="{FF2B5EF4-FFF2-40B4-BE49-F238E27FC236}">
                <a16:creationId xmlns:a16="http://schemas.microsoft.com/office/drawing/2014/main" id="{09E00645-E77B-A84D-873F-ED0B62DAAA63}"/>
              </a:ext>
            </a:extLst>
          </p:cNvPr>
          <p:cNvSpPr/>
          <p:nvPr/>
        </p:nvSpPr>
        <p:spPr>
          <a:xfrm rot="851465">
            <a:off x="2800054" y="3495291"/>
            <a:ext cx="742376" cy="449943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 links en rechts 21">
            <a:extLst>
              <a:ext uri="{FF2B5EF4-FFF2-40B4-BE49-F238E27FC236}">
                <a16:creationId xmlns:a16="http://schemas.microsoft.com/office/drawing/2014/main" id="{22570B9A-3394-A147-B4D3-A2DAA49D8531}"/>
              </a:ext>
            </a:extLst>
          </p:cNvPr>
          <p:cNvSpPr/>
          <p:nvPr/>
        </p:nvSpPr>
        <p:spPr>
          <a:xfrm rot="4063716">
            <a:off x="3687431" y="2560560"/>
            <a:ext cx="742376" cy="449943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 links en rechts 22">
            <a:extLst>
              <a:ext uri="{FF2B5EF4-FFF2-40B4-BE49-F238E27FC236}">
                <a16:creationId xmlns:a16="http://schemas.microsoft.com/office/drawing/2014/main" id="{0CF0160A-8278-3542-90FC-46EF362ECD59}"/>
              </a:ext>
            </a:extLst>
          </p:cNvPr>
          <p:cNvSpPr/>
          <p:nvPr/>
        </p:nvSpPr>
        <p:spPr>
          <a:xfrm rot="7846941">
            <a:off x="2346235" y="2212320"/>
            <a:ext cx="742376" cy="449943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 links en rechts 23">
            <a:extLst>
              <a:ext uri="{FF2B5EF4-FFF2-40B4-BE49-F238E27FC236}">
                <a16:creationId xmlns:a16="http://schemas.microsoft.com/office/drawing/2014/main" id="{C41E57CE-3E30-314A-9F71-FDD8354D43E6}"/>
              </a:ext>
            </a:extLst>
          </p:cNvPr>
          <p:cNvSpPr/>
          <p:nvPr/>
        </p:nvSpPr>
        <p:spPr>
          <a:xfrm>
            <a:off x="5045906" y="2624656"/>
            <a:ext cx="1879571" cy="91440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E9848E76-DB76-6144-B41E-68ADA81DF393}"/>
              </a:ext>
            </a:extLst>
          </p:cNvPr>
          <p:cNvSpPr/>
          <p:nvPr/>
        </p:nvSpPr>
        <p:spPr>
          <a:xfrm>
            <a:off x="699169" y="4286269"/>
            <a:ext cx="1741714" cy="1683657"/>
          </a:xfrm>
          <a:prstGeom prst="ellipse">
            <a:avLst/>
          </a:prstGeom>
          <a:solidFill>
            <a:srgbClr val="002060"/>
          </a:solidFill>
          <a:ln w="1143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Expert</a:t>
            </a:r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359A57C9-9BE6-4242-A48F-823AA7B25269}"/>
              </a:ext>
            </a:extLst>
          </p:cNvPr>
          <p:cNvSpPr/>
          <p:nvPr/>
        </p:nvSpPr>
        <p:spPr>
          <a:xfrm>
            <a:off x="9448898" y="3714016"/>
            <a:ext cx="2307216" cy="2277672"/>
          </a:xfrm>
          <a:prstGeom prst="ellipse">
            <a:avLst/>
          </a:prstGeom>
          <a:solidFill>
            <a:srgbClr val="0070C0"/>
          </a:solidFill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12">
            <a:extLst>
              <a:ext uri="{FF2B5EF4-FFF2-40B4-BE49-F238E27FC236}">
                <a16:creationId xmlns:a16="http://schemas.microsoft.com/office/drawing/2014/main" id="{C0B26FD3-146E-2C4C-B84C-4E09A920D86E}"/>
              </a:ext>
            </a:extLst>
          </p:cNvPr>
          <p:cNvSpPr txBox="1"/>
          <p:nvPr/>
        </p:nvSpPr>
        <p:spPr>
          <a:xfrm>
            <a:off x="9747592" y="4611409"/>
            <a:ext cx="1709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>
                <a:solidFill>
                  <a:schemeClr val="bg1"/>
                </a:solidFill>
              </a:rPr>
              <a:t>Interested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6" name="Graphic 25" descr="Gebruiker">
            <a:extLst>
              <a:ext uri="{FF2B5EF4-FFF2-40B4-BE49-F238E27FC236}">
                <a16:creationId xmlns:a16="http://schemas.microsoft.com/office/drawing/2014/main" id="{BC1AEBF1-B656-4541-AD6A-FC39CFA6D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9013" y="3714016"/>
            <a:ext cx="914400" cy="914400"/>
          </a:xfrm>
          <a:prstGeom prst="rect">
            <a:avLst/>
          </a:prstGeom>
        </p:spPr>
      </p:pic>
      <p:pic>
        <p:nvPicPr>
          <p:cNvPr id="28" name="Graphic 27" descr="Gebruiker">
            <a:extLst>
              <a:ext uri="{FF2B5EF4-FFF2-40B4-BE49-F238E27FC236}">
                <a16:creationId xmlns:a16="http://schemas.microsoft.com/office/drawing/2014/main" id="{D19A116C-849C-8B40-AB81-E428A1C05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8046" y="2437291"/>
            <a:ext cx="914400" cy="914400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8F3118E9-B1F0-2146-9572-AFFD043A7CE6}"/>
              </a:ext>
            </a:extLst>
          </p:cNvPr>
          <p:cNvSpPr/>
          <p:nvPr/>
        </p:nvSpPr>
        <p:spPr>
          <a:xfrm>
            <a:off x="1942529" y="1520147"/>
            <a:ext cx="2919244" cy="2916621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473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4BF1D2C-B7EE-AA4C-8BC8-0D27C25A4960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E8112BC-7DED-7445-ACE0-A4397D4272EE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DD67C62-1288-194E-A28F-1CF89893364A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Graphic 10" descr="Gebruiker">
            <a:extLst>
              <a:ext uri="{FF2B5EF4-FFF2-40B4-BE49-F238E27FC236}">
                <a16:creationId xmlns:a16="http://schemas.microsoft.com/office/drawing/2014/main" id="{BED28124-6220-DC4E-B0A5-116FDBF04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3177" y="2490525"/>
            <a:ext cx="2948790" cy="2948790"/>
          </a:xfrm>
          <a:prstGeom prst="rect">
            <a:avLst/>
          </a:prstGeom>
        </p:spPr>
      </p:pic>
      <p:sp>
        <p:nvSpPr>
          <p:cNvPr id="12" name="Ovale toelichting 11">
            <a:extLst>
              <a:ext uri="{FF2B5EF4-FFF2-40B4-BE49-F238E27FC236}">
                <a16:creationId xmlns:a16="http://schemas.microsoft.com/office/drawing/2014/main" id="{39BE738A-AF1A-EB4A-8356-8D11DD7D5453}"/>
              </a:ext>
            </a:extLst>
          </p:cNvPr>
          <p:cNvSpPr/>
          <p:nvPr/>
        </p:nvSpPr>
        <p:spPr>
          <a:xfrm>
            <a:off x="5849191" y="860280"/>
            <a:ext cx="3530601" cy="1630245"/>
          </a:xfrm>
          <a:prstGeom prst="wedgeEllipseCallout">
            <a:avLst>
              <a:gd name="adj1" fmla="val 52567"/>
              <a:gd name="adj2" fmla="val 724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How </a:t>
            </a:r>
            <a:r>
              <a:rPr lang="nl-NL" sz="3600" dirty="0" err="1">
                <a:solidFill>
                  <a:schemeClr val="bg1"/>
                </a:solidFill>
              </a:rPr>
              <a:t>to</a:t>
            </a:r>
            <a:r>
              <a:rPr lang="nl-NL" sz="3600" dirty="0">
                <a:solidFill>
                  <a:schemeClr val="bg1"/>
                </a:solidFill>
              </a:rPr>
              <a:t> pre-register?</a:t>
            </a:r>
            <a:endParaRPr lang="nl-NL" sz="3600" i="1" dirty="0">
              <a:solidFill>
                <a:schemeClr val="bg1"/>
              </a:solidFill>
            </a:endParaRPr>
          </a:p>
        </p:txBody>
      </p:sp>
      <p:pic>
        <p:nvPicPr>
          <p:cNvPr id="16" name="Graphic 15" descr="Gebruiker">
            <a:extLst>
              <a:ext uri="{FF2B5EF4-FFF2-40B4-BE49-F238E27FC236}">
                <a16:creationId xmlns:a16="http://schemas.microsoft.com/office/drawing/2014/main" id="{B61756C1-80D5-6E4A-B849-2237A95D9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938" y="2490526"/>
            <a:ext cx="2948789" cy="2948789"/>
          </a:xfrm>
          <a:prstGeom prst="rect">
            <a:avLst/>
          </a:prstGeom>
        </p:spPr>
      </p:pic>
      <p:sp>
        <p:nvSpPr>
          <p:cNvPr id="17" name="Ovale toelichting 16">
            <a:extLst>
              <a:ext uri="{FF2B5EF4-FFF2-40B4-BE49-F238E27FC236}">
                <a16:creationId xmlns:a16="http://schemas.microsoft.com/office/drawing/2014/main" id="{EA2419D7-6B5C-2749-8874-B1F3C4BAA197}"/>
              </a:ext>
            </a:extLst>
          </p:cNvPr>
          <p:cNvSpPr/>
          <p:nvPr/>
        </p:nvSpPr>
        <p:spPr>
          <a:xfrm>
            <a:off x="3272351" y="2008280"/>
            <a:ext cx="3530601" cy="1630245"/>
          </a:xfrm>
          <a:prstGeom prst="wedgeEllipseCallout">
            <a:avLst>
              <a:gd name="adj1" fmla="val -61718"/>
              <a:gd name="adj2" fmla="val 4281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I </a:t>
            </a:r>
            <a:r>
              <a:rPr lang="nl-NL" sz="3600" dirty="0" err="1">
                <a:solidFill>
                  <a:schemeClr val="bg1"/>
                </a:solidFill>
              </a:rPr>
              <a:t>can</a:t>
            </a:r>
            <a:r>
              <a:rPr lang="nl-NL" sz="3600" dirty="0">
                <a:solidFill>
                  <a:schemeClr val="bg1"/>
                </a:solidFill>
              </a:rPr>
              <a:t> help </a:t>
            </a:r>
            <a:r>
              <a:rPr lang="nl-NL" sz="3600" dirty="0" err="1">
                <a:solidFill>
                  <a:schemeClr val="bg1"/>
                </a:solidFill>
              </a:rPr>
              <a:t>you</a:t>
            </a:r>
            <a:r>
              <a:rPr lang="nl-NL" sz="3600" dirty="0">
                <a:solidFill>
                  <a:schemeClr val="bg1"/>
                </a:solidFill>
              </a:rPr>
              <a:t>!</a:t>
            </a:r>
            <a:endParaRPr lang="nl-NL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3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D5F772B5-3B81-91CF-AF5D-D8319F962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8" y="1578693"/>
            <a:ext cx="7622362" cy="463878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7" name="Afbeelding 6" descr="Afbeelding met tekst, kaart, binnen&#10;&#10;Automatisch gegenereerde beschrijving">
            <a:extLst>
              <a:ext uri="{FF2B5EF4-FFF2-40B4-BE49-F238E27FC236}">
                <a16:creationId xmlns:a16="http://schemas.microsoft.com/office/drawing/2014/main" id="{7DE94604-F50A-4888-A2BF-C2280FED2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167" y="0"/>
            <a:ext cx="6146833" cy="4271963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4AD1CB34-6F58-FE7C-DF5F-830BF98F90A6}"/>
              </a:ext>
            </a:extLst>
          </p:cNvPr>
          <p:cNvCxnSpPr>
            <a:cxnSpLocks/>
          </p:cNvCxnSpPr>
          <p:nvPr/>
        </p:nvCxnSpPr>
        <p:spPr>
          <a:xfrm flipV="1">
            <a:off x="3357563" y="2571750"/>
            <a:ext cx="2857500" cy="74295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73F13EA-A3F3-F6ED-3CD4-C6DA0EB54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382" y="4464514"/>
            <a:ext cx="4091617" cy="17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3BF6582ED6934481BFCDEC872F0AB6" ma:contentTypeVersion="16" ma:contentTypeDescription="Create a new document." ma:contentTypeScope="" ma:versionID="10b8f8b3a1dd69d90f013cc2475a31d0">
  <xsd:schema xmlns:xsd="http://www.w3.org/2001/XMLSchema" xmlns:xs="http://www.w3.org/2001/XMLSchema" xmlns:p="http://schemas.microsoft.com/office/2006/metadata/properties" xmlns:ns2="07b5bd54-a523-4125-9728-7dbf0f902b07" xmlns:ns3="3ddc2dfe-bd76-41f0-98b3-7c2dbec36942" targetNamespace="http://schemas.microsoft.com/office/2006/metadata/properties" ma:root="true" ma:fieldsID="4948c0af7c3eea1404634add61c23a31" ns2:_="" ns3:_="">
    <xsd:import namespace="07b5bd54-a523-4125-9728-7dbf0f902b07"/>
    <xsd:import namespace="3ddc2dfe-bd76-41f0-98b3-7c2dbec369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5bd54-a523-4125-9728-7dbf0f902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e6042ce-294e-4bde-99bf-65d1f4feb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c2dfe-bd76-41f0-98b3-7c2dbec3694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2bf3aa-2b89-4c6c-b09e-e37bb8116fa5}" ma:internalName="TaxCatchAll" ma:showField="CatchAllData" ma:web="3ddc2dfe-bd76-41f0-98b3-7c2dbec369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F89855-28ED-4CDB-9277-C3363DE711B1}"/>
</file>

<file path=customXml/itemProps2.xml><?xml version="1.0" encoding="utf-8"?>
<ds:datastoreItem xmlns:ds="http://schemas.openxmlformats.org/officeDocument/2006/customXml" ds:itemID="{A3AD6B3D-1672-4967-8330-60E62EF905F9}"/>
</file>

<file path=docProps/app.xml><?xml version="1.0" encoding="utf-8"?>
<Properties xmlns="http://schemas.openxmlformats.org/officeDocument/2006/extended-properties" xmlns:vt="http://schemas.openxmlformats.org/officeDocument/2006/docPropsVTypes">
  <TotalTime>7074</TotalTime>
  <Words>163</Words>
  <Application>Microsoft Macintosh PowerPoint</Application>
  <PresentationFormat>Breedbeeld</PresentationFormat>
  <Paragraphs>75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Nunito Sans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Eerland, A. (Anita)</dc:creator>
  <cp:lastModifiedBy>Eerland, A. (Anita)</cp:lastModifiedBy>
  <cp:revision>40</cp:revision>
  <dcterms:created xsi:type="dcterms:W3CDTF">2020-01-28T13:49:21Z</dcterms:created>
  <dcterms:modified xsi:type="dcterms:W3CDTF">2022-06-29T09:08:54Z</dcterms:modified>
</cp:coreProperties>
</file>