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PT Sans Narrow"/>
      <p:regular r:id="rId24"/>
      <p:bold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TSansNarrow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7c226f8b1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7c226f8b1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that name come from?, Being the them in certain year.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7c226f8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7c226f8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7c226f8b1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7c226f8b1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work at the eLife Sprint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7c226f8b1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7c226f8b1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5cd6b4fa5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5cd6b4fa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5cd6b4fa5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5cd6b4fa5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7c226f8b1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7c226f8b1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sure most of us have come across that really nice paper that’s critical for your work….but cant access.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7c226f8b1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7c226f8b1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7c226f8b1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7c226f8b1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my journey to open science, and how I have catalyzed change in the spaces I occupy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7c226f8b1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7c226f8b1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7c226f8b1_0_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7c226f8b1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5cd6b4fa5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5cd6b4fa5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5cd6b4fa5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5cd6b4fa5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7c226f8b1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7c226f8b1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BioinfoNet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Making </a:t>
            </a:r>
            <a:r>
              <a:rPr lang="en" sz="4500"/>
              <a:t>Open Science  Practical</a:t>
            </a:r>
            <a:endParaRPr sz="45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6750" y="2706214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Caleb Kibet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OASPA</a:t>
            </a:r>
            <a:endParaRPr>
              <a:solidFill>
                <a:srgbClr val="3C78D8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150" y="4467025"/>
            <a:ext cx="676475" cy="6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0726" y="4349262"/>
            <a:ext cx="951749" cy="73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 rot="-713507">
            <a:off x="6191177" y="2450663"/>
            <a:ext cx="1419464" cy="6072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/>
          <p:nvPr/>
        </p:nvSpPr>
        <p:spPr>
          <a:xfrm flipH="1" rot="713507">
            <a:off x="4841434" y="2450663"/>
            <a:ext cx="1419464" cy="6072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22"/>
          <p:cNvGrpSpPr/>
          <p:nvPr/>
        </p:nvGrpSpPr>
        <p:grpSpPr>
          <a:xfrm>
            <a:off x="5128524" y="2509653"/>
            <a:ext cx="1984184" cy="1296681"/>
            <a:chOff x="5664775" y="2541798"/>
            <a:chExt cx="1888800" cy="1230715"/>
          </a:xfrm>
        </p:grpSpPr>
        <p:sp>
          <p:nvSpPr>
            <p:cNvPr id="127" name="Google Shape;127;p22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2"/>
            <p:cNvSpPr txBox="1"/>
            <p:nvPr/>
          </p:nvSpPr>
          <p:spPr>
            <a:xfrm>
              <a:off x="6037749" y="2735579"/>
              <a:ext cx="11598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2"/>
            <p:cNvSpPr txBox="1"/>
            <p:nvPr/>
          </p:nvSpPr>
          <p:spPr>
            <a:xfrm>
              <a:off x="5664775" y="3106204"/>
              <a:ext cx="18888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4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Collaborate</a:t>
              </a:r>
              <a:endParaRPr sz="2400">
                <a:solidFill>
                  <a:srgbClr val="5E5E5E"/>
                </a:solidFill>
              </a:endParaRPr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22"/>
          <p:cNvSpPr/>
          <p:nvPr/>
        </p:nvSpPr>
        <p:spPr>
          <a:xfrm rot="-713507">
            <a:off x="3495694" y="2450663"/>
            <a:ext cx="1419464" cy="6072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22"/>
          <p:cNvGrpSpPr/>
          <p:nvPr/>
        </p:nvGrpSpPr>
        <p:grpSpPr>
          <a:xfrm>
            <a:off x="3950682" y="1138739"/>
            <a:ext cx="1799191" cy="1313580"/>
            <a:chOff x="4409300" y="1219942"/>
            <a:chExt cx="1712700" cy="1246754"/>
          </a:xfrm>
        </p:grpSpPr>
        <p:sp>
          <p:nvSpPr>
            <p:cNvPr id="134" name="Google Shape;134;p22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2"/>
            <p:cNvSpPr txBox="1"/>
            <p:nvPr/>
          </p:nvSpPr>
          <p:spPr>
            <a:xfrm>
              <a:off x="4556926" y="1985296"/>
              <a:ext cx="13341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Hackathons</a:t>
              </a:r>
              <a:endParaRPr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2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2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4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Hack</a:t>
              </a:r>
              <a:endParaRPr sz="2400">
                <a:solidFill>
                  <a:srgbClr val="5E5E5E"/>
                </a:solidFill>
              </a:endParaRPr>
            </a:p>
          </p:txBody>
        </p:sp>
      </p:grpSp>
      <p:sp>
        <p:nvSpPr>
          <p:cNvPr id="139" name="Google Shape;139;p22"/>
          <p:cNvSpPr/>
          <p:nvPr/>
        </p:nvSpPr>
        <p:spPr>
          <a:xfrm flipH="1" rot="713507">
            <a:off x="2138658" y="2450663"/>
            <a:ext cx="1419464" cy="6072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22"/>
          <p:cNvGrpSpPr/>
          <p:nvPr/>
        </p:nvGrpSpPr>
        <p:grpSpPr>
          <a:xfrm>
            <a:off x="2630826" y="2509653"/>
            <a:ext cx="1799191" cy="1296681"/>
            <a:chOff x="3021975" y="2541798"/>
            <a:chExt cx="1712700" cy="1230715"/>
          </a:xfrm>
        </p:grpSpPr>
        <p:sp>
          <p:nvSpPr>
            <p:cNvPr id="141" name="Google Shape;141;p22"/>
            <p:cNvSpPr txBox="1"/>
            <p:nvPr/>
          </p:nvSpPr>
          <p:spPr>
            <a:xfrm>
              <a:off x="3329237" y="2659379"/>
              <a:ext cx="11724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Workshops</a:t>
              </a:r>
              <a:endParaRPr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D9D9D9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2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4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Train</a:t>
              </a: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22"/>
          <p:cNvSpPr/>
          <p:nvPr/>
        </p:nvSpPr>
        <p:spPr>
          <a:xfrm rot="-713507">
            <a:off x="800219" y="2450663"/>
            <a:ext cx="1419464" cy="6072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22"/>
          <p:cNvGrpSpPr/>
          <p:nvPr/>
        </p:nvGrpSpPr>
        <p:grpSpPr>
          <a:xfrm>
            <a:off x="1279033" y="1138739"/>
            <a:ext cx="1799191" cy="1313580"/>
            <a:chOff x="1637475" y="1219942"/>
            <a:chExt cx="1712700" cy="1246754"/>
          </a:xfrm>
        </p:grpSpPr>
        <p:sp>
          <p:nvSpPr>
            <p:cNvPr id="148" name="Google Shape;148;p22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2"/>
            <p:cNvSpPr txBox="1"/>
            <p:nvPr/>
          </p:nvSpPr>
          <p:spPr>
            <a:xfrm>
              <a:off x="1874149" y="1909096"/>
              <a:ext cx="1246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Seminars</a:t>
              </a:r>
              <a:endParaRPr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2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4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Sensitize</a:t>
              </a:r>
              <a:endParaRPr sz="2400"/>
            </a:p>
          </p:txBody>
        </p:sp>
        <p:sp>
          <p:nvSpPr>
            <p:cNvPr id="152" name="Google Shape;152;p22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D9D9D9"/>
                </a:highlight>
              </a:endParaRPr>
            </a:p>
          </p:txBody>
        </p:sp>
      </p:grpSp>
      <p:grpSp>
        <p:nvGrpSpPr>
          <p:cNvPr id="153" name="Google Shape;153;p22"/>
          <p:cNvGrpSpPr/>
          <p:nvPr/>
        </p:nvGrpSpPr>
        <p:grpSpPr>
          <a:xfrm>
            <a:off x="6592365" y="1058452"/>
            <a:ext cx="1971421" cy="1313580"/>
            <a:chOff x="4409300" y="1219942"/>
            <a:chExt cx="1876650" cy="1246754"/>
          </a:xfrm>
        </p:grpSpPr>
        <p:sp>
          <p:nvSpPr>
            <p:cNvPr id="154" name="Google Shape;154;p22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2"/>
            <p:cNvSpPr txBox="1"/>
            <p:nvPr/>
          </p:nvSpPr>
          <p:spPr>
            <a:xfrm>
              <a:off x="4845025" y="1909096"/>
              <a:ext cx="900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Meetups</a:t>
              </a:r>
              <a:endParaRPr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2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2"/>
            <p:cNvSpPr txBox="1"/>
            <p:nvPr/>
          </p:nvSpPr>
          <p:spPr>
            <a:xfrm>
              <a:off x="4453550" y="1257146"/>
              <a:ext cx="18324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4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Community</a:t>
              </a:r>
              <a:endParaRPr sz="2400">
                <a:solidFill>
                  <a:srgbClr val="5E5E5E"/>
                </a:solidFill>
              </a:endParaRPr>
            </a:p>
          </p:txBody>
        </p:sp>
      </p:grpSp>
      <p:sp>
        <p:nvSpPr>
          <p:cNvPr id="159" name="Google Shape;159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OpenScienceKE Model</a:t>
            </a:r>
            <a:endParaRPr/>
          </a:p>
        </p:txBody>
      </p:sp>
      <p:cxnSp>
        <p:nvCxnSpPr>
          <p:cNvPr id="160" name="Google Shape;160;p22"/>
          <p:cNvCxnSpPr>
            <a:endCxn id="146" idx="1"/>
          </p:cNvCxnSpPr>
          <p:nvPr/>
        </p:nvCxnSpPr>
        <p:spPr>
          <a:xfrm flipH="1">
            <a:off x="815451" y="2278673"/>
            <a:ext cx="6757800" cy="348600"/>
          </a:xfrm>
          <a:prstGeom prst="curvedConnector5">
            <a:avLst>
              <a:gd fmla="val -1609" name="adj1"/>
              <a:gd fmla="val 601349" name="adj2"/>
              <a:gd fmla="val 103534" name="adj3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61" name="Google Shape;161;p22"/>
          <p:cNvSpPr txBox="1"/>
          <p:nvPr/>
        </p:nvSpPr>
        <p:spPr>
          <a:xfrm>
            <a:off x="3549200" y="3965850"/>
            <a:ext cx="13569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Repeat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175" y="1637025"/>
            <a:ext cx="6382874" cy="31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4">
            <a:alphaModFix/>
          </a:blip>
          <a:srcRect b="0" l="685" r="0" t="0"/>
          <a:stretch/>
        </p:blipFill>
        <p:spPr>
          <a:xfrm>
            <a:off x="1220425" y="138325"/>
            <a:ext cx="6488699" cy="13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25" y="169950"/>
            <a:ext cx="7908477" cy="442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00" y="0"/>
            <a:ext cx="8116024" cy="400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762750" y="3183650"/>
            <a:ext cx="76185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6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Empowering researchers with skills and tools in Bioinformatics and Open Science</a:t>
            </a:r>
            <a:endParaRPr sz="1500">
              <a:solidFill>
                <a:srgbClr val="14101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311700" y="521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</a:t>
            </a:r>
            <a:endParaRPr/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311700" y="13425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925" y="2028313"/>
            <a:ext cx="26670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38" y="2102688"/>
            <a:ext cx="481012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195" y="124939"/>
            <a:ext cx="7593624" cy="45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525" y="319150"/>
            <a:ext cx="5656876" cy="42426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718025" y="4009750"/>
            <a:ext cx="23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OKF: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3622850" y="830350"/>
            <a:ext cx="5421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Bioinformatician</a:t>
            </a:r>
            <a:r>
              <a:rPr lang="en" sz="230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i="1" lang="en" sz="2300">
                <a:latin typeface="Arial"/>
                <a:ea typeface="Arial"/>
                <a:cs typeface="Arial"/>
                <a:sym typeface="Arial"/>
              </a:rPr>
              <a:t>icipe, H3ABioNet, EANBiT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Founder</a:t>
            </a:r>
            <a:r>
              <a:rPr lang="en" sz="2300">
                <a:latin typeface="Arial"/>
                <a:ea typeface="Arial"/>
                <a:cs typeface="Arial"/>
                <a:sym typeface="Arial"/>
              </a:rPr>
              <a:t> and Project Lead, </a:t>
            </a:r>
            <a:r>
              <a:rPr lang="en" sz="2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OpenScienceKE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Adjunct Lecturer</a:t>
            </a:r>
            <a:r>
              <a:rPr lang="en" sz="2300">
                <a:latin typeface="Arial"/>
                <a:ea typeface="Arial"/>
                <a:cs typeface="Arial"/>
                <a:sym typeface="Arial"/>
              </a:rPr>
              <a:t> - JKUAT, Pwani</a:t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Member, </a:t>
            </a:r>
            <a:r>
              <a:rPr lang="en" sz="2300">
                <a:latin typeface="Arial"/>
                <a:ea typeface="Arial"/>
                <a:cs typeface="Arial"/>
                <a:sym typeface="Arial"/>
              </a:rPr>
              <a:t>Dryard Scientific Advisory Board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Board Member</a:t>
            </a:r>
            <a:r>
              <a:rPr lang="en" sz="2300">
                <a:latin typeface="Arial"/>
                <a:ea typeface="Arial"/>
                <a:cs typeface="Arial"/>
                <a:sym typeface="Arial"/>
              </a:rPr>
              <a:t>; OBF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Ex-Mozilla Open Science fellow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Hiker, and a trail mapper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275" y="1610700"/>
            <a:ext cx="3477573" cy="23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2411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Questions I reflect on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57250" y="1402875"/>
            <a:ext cx="8520600" cy="22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open science mean for us, as African research or Academic Institutions?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we ease the adoption of open practices?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we control the narrative, and develop policies and practices that work for our setting?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490250" y="526350"/>
            <a:ext cx="8204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</a:rPr>
              <a:t>You can’t be an efficient researcher until </a:t>
            </a:r>
            <a:r>
              <a:rPr b="1" lang="en" sz="3600">
                <a:solidFill>
                  <a:srgbClr val="000000"/>
                </a:solidFill>
                <a:highlight>
                  <a:srgbClr val="FFFFFF"/>
                </a:highlight>
              </a:rPr>
              <a:t>you and your collaborators</a:t>
            </a: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</a:rPr>
              <a:t> are aware and equipped with the Open Science Tools: </a:t>
            </a:r>
            <a:r>
              <a:rPr b="1" lang="en" sz="3600">
                <a:solidFill>
                  <a:srgbClr val="000000"/>
                </a:solidFill>
                <a:highlight>
                  <a:srgbClr val="FFFFFF"/>
                </a:highlight>
              </a:rPr>
              <a:t>Leave No One Behind</a:t>
            </a:r>
            <a:endParaRPr b="1" sz="3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OpenScienceKE</a:t>
            </a:r>
            <a:endParaRPr/>
          </a:p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OpenScienceKE is a group of scientists, researchers and students seeking to p</a:t>
            </a:r>
            <a:r>
              <a:rPr b="1" lang="en"/>
              <a:t>romote open science practices</a:t>
            </a:r>
            <a:r>
              <a:rPr lang="en"/>
              <a:t> in bioinformatics. The group works to promote </a:t>
            </a:r>
            <a:r>
              <a:rPr b="1" lang="en"/>
              <a:t>open</a:t>
            </a:r>
            <a:r>
              <a:rPr lang="en"/>
              <a:t>, </a:t>
            </a:r>
            <a:r>
              <a:rPr b="1" lang="en"/>
              <a:t>collaborative</a:t>
            </a:r>
            <a:r>
              <a:rPr lang="en"/>
              <a:t> and </a:t>
            </a:r>
            <a:r>
              <a:rPr b="1" lang="en"/>
              <a:t>reproducible</a:t>
            </a:r>
            <a:r>
              <a:rPr lang="en"/>
              <a:t> bioinformatics research in Kenya.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38" y="2503750"/>
            <a:ext cx="40481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265500" y="1302400"/>
            <a:ext cx="4045200" cy="62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Bioinformatics</a:t>
            </a:r>
            <a:r>
              <a:rPr lang="en"/>
              <a:t> Hub of Kenya Initiative </a:t>
            </a:r>
            <a:endParaRPr/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Bridging the gap</a:t>
            </a:r>
            <a:r>
              <a:rPr lang="en"/>
              <a:t> between well established bioinformaticians and </a:t>
            </a:r>
            <a:r>
              <a:rPr lang="en"/>
              <a:t>aspiring</a:t>
            </a:r>
            <a:r>
              <a:rPr lang="en"/>
              <a:t> ones through peer training and </a:t>
            </a:r>
            <a:r>
              <a:rPr lang="en"/>
              <a:t>mentorship</a:t>
            </a:r>
            <a:r>
              <a:rPr lang="en"/>
              <a:t> so as to </a:t>
            </a:r>
            <a:r>
              <a:rPr b="1" lang="en"/>
              <a:t>enhance </a:t>
            </a:r>
            <a:r>
              <a:rPr b="1" lang="en"/>
              <a:t>collaboration</a:t>
            </a:r>
            <a:r>
              <a:rPr lang="en"/>
              <a:t> to foster quality </a:t>
            </a:r>
            <a:r>
              <a:rPr lang="en"/>
              <a:t>scientific</a:t>
            </a:r>
            <a:r>
              <a:rPr lang="en"/>
              <a:t> research and innovations, and </a:t>
            </a:r>
            <a:r>
              <a:rPr b="1" lang="en"/>
              <a:t>promote data sharing, </a:t>
            </a:r>
            <a:r>
              <a:rPr b="1" lang="en"/>
              <a:t>skills</a:t>
            </a:r>
            <a:r>
              <a:rPr b="1" lang="en"/>
              <a:t> and code</a:t>
            </a:r>
            <a:r>
              <a:rPr lang="en"/>
              <a:t>. </a:t>
            </a:r>
            <a:endParaRPr sz="1450">
              <a:solidFill>
                <a:srgbClr val="14101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23" y="2036250"/>
            <a:ext cx="3016825" cy="28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H3ABioNet Learning Circles</a:t>
            </a:r>
            <a:endParaRPr/>
          </a:p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ial"/>
                <a:ea typeface="Arial"/>
                <a:cs typeface="Arial"/>
                <a:sym typeface="Arial"/>
              </a:rPr>
              <a:t>The H3ABioNet Open Learning Circles Initiative aims to </a:t>
            </a:r>
            <a:r>
              <a:rPr b="1" lang="en" sz="2100">
                <a:latin typeface="Arial"/>
                <a:ea typeface="Arial"/>
                <a:cs typeface="Arial"/>
                <a:sym typeface="Arial"/>
              </a:rPr>
              <a:t>build a community 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of peers committed to </a:t>
            </a:r>
            <a:r>
              <a:rPr b="1" lang="en" sz="2100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" sz="2100">
                <a:latin typeface="Arial"/>
                <a:ea typeface="Arial"/>
                <a:cs typeface="Arial"/>
                <a:sym typeface="Arial"/>
              </a:rPr>
              <a:t>teaching each 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other different skills.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661" y="2715475"/>
            <a:ext cx="2181013" cy="16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