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0" r:id="rId1"/>
  </p:sldMasterIdLst>
  <p:notesMasterIdLst>
    <p:notesMasterId r:id="rId19"/>
  </p:notesMasterIdLst>
  <p:sldIdLst>
    <p:sldId id="256" r:id="rId2"/>
    <p:sldId id="375" r:id="rId3"/>
    <p:sldId id="367" r:id="rId4"/>
    <p:sldId id="331" r:id="rId5"/>
    <p:sldId id="334" r:id="rId6"/>
    <p:sldId id="335" r:id="rId7"/>
    <p:sldId id="350" r:id="rId8"/>
    <p:sldId id="364" r:id="rId9"/>
    <p:sldId id="336" r:id="rId10"/>
    <p:sldId id="339" r:id="rId11"/>
    <p:sldId id="338" r:id="rId12"/>
    <p:sldId id="376" r:id="rId13"/>
    <p:sldId id="374" r:id="rId14"/>
    <p:sldId id="369" r:id="rId15"/>
    <p:sldId id="373" r:id="rId16"/>
    <p:sldId id="377" r:id="rId17"/>
    <p:sldId id="370" r:id="rId18"/>
  </p:sldIdLst>
  <p:sldSz cx="9144000" cy="5143500" type="screen16x9"/>
  <p:notesSz cx="6858000" cy="9144000"/>
  <p:embeddedFontLst>
    <p:embeddedFont>
      <p:font typeface="Ubuntu" panose="020B0504030602030204" pitchFamily="34" charset="0"/>
      <p:regular r:id="rId20"/>
      <p:bold r:id="rId21"/>
      <p:italic r:id="rId22"/>
      <p:boldItalic r:id="rId23"/>
    </p:embeddedFont>
    <p:embeddedFont>
      <p:font typeface="Ubuntu Medium" panose="020F050202020403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002D"/>
    <a:srgbClr val="9EB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6E7F95F-4A55-4AFC-83FA-5A7A10E43D00}">
  <a:tblStyle styleId="{C6E7F95F-4A55-4AFC-83FA-5A7A10E43D0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96"/>
    <p:restoredTop sz="93614"/>
  </p:normalViewPr>
  <p:slideViewPr>
    <p:cSldViewPr snapToGrid="0" snapToObjects="1">
      <p:cViewPr>
        <p:scale>
          <a:sx n="125" d="100"/>
          <a:sy n="125" d="100"/>
        </p:scale>
        <p:origin x="2392" y="1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563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5c70a761b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5c70a761b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6634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oR Corporate Red" type="title">
  <p:cSld name="TITLE">
    <p:bg>
      <p:bgPr>
        <a:solidFill>
          <a:srgbClr val="D2002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0" y="720430"/>
            <a:ext cx="87642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Ubuntu"/>
              <a:buNone/>
              <a:defRPr sz="40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4933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Ubuntu"/>
              <a:buNone/>
              <a:defRPr sz="2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244" y="241150"/>
            <a:ext cx="1371600" cy="43891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/>
          <p:nvPr/>
        </p:nvSpPr>
        <p:spPr>
          <a:xfrm>
            <a:off x="447350" y="37200"/>
            <a:ext cx="25248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  <a:t>School of Psychology &amp;</a:t>
            </a:r>
            <a:br>
              <a:rPr lang="en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</a:br>
            <a:r>
              <a:rPr lang="en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  <a:t>Clinical Language Sciences</a:t>
            </a: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7990" y="241150"/>
            <a:ext cx="965165" cy="43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Ubuntu Medium"/>
              <a:buNone/>
              <a:defRPr sz="3600">
                <a:latin typeface="Ubuntu Medium"/>
                <a:ea typeface="Ubuntu Medium"/>
                <a:cs typeface="Ubuntu Medium"/>
                <a:sym typeface="Ubuntu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02483" y="474991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" name="Google Shape;19;p3"/>
          <p:cNvSpPr txBox="1"/>
          <p:nvPr/>
        </p:nvSpPr>
        <p:spPr>
          <a:xfrm>
            <a:off x="151650" y="4749900"/>
            <a:ext cx="3811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buntu"/>
                <a:ea typeface="Ubuntu"/>
                <a:cs typeface="Ubuntu"/>
                <a:sym typeface="Ubuntu"/>
              </a:rPr>
              <a:t>@</a:t>
            </a:r>
            <a:r>
              <a:rPr lang="en" dirty="0" err="1">
                <a:latin typeface="Ubuntu"/>
                <a:ea typeface="Ubuntu"/>
                <a:cs typeface="Ubuntu"/>
                <a:sym typeface="Ubuntu"/>
              </a:rPr>
              <a:t>etienneroesch</a:t>
            </a:r>
            <a:r>
              <a:rPr lang="en" dirty="0">
                <a:latin typeface="Ubuntu"/>
                <a:ea typeface="Ubuntu"/>
                <a:cs typeface="Ubuntu"/>
                <a:sym typeface="Ubuntu"/>
              </a:rPr>
              <a:t>  |  Slides: </a:t>
            </a:r>
            <a:r>
              <a:rPr lang="en-GB" u="sng" dirty="0" err="1">
                <a:latin typeface="Ubuntu"/>
                <a:ea typeface="Ubuntu"/>
                <a:cs typeface="Ubuntu"/>
                <a:sym typeface="Ubuntu"/>
              </a:rPr>
              <a:t>osf.io</a:t>
            </a:r>
            <a:r>
              <a:rPr lang="en-GB" u="sng" dirty="0">
                <a:latin typeface="Ubuntu"/>
                <a:ea typeface="Ubuntu"/>
                <a:cs typeface="Ubuntu"/>
                <a:sym typeface="Ubuntu"/>
              </a:rPr>
              <a:t>/</a:t>
            </a:r>
            <a:r>
              <a:rPr lang="en-GB" u="sng" dirty="0" err="1">
                <a:latin typeface="Ubuntu"/>
                <a:ea typeface="Ubuntu"/>
                <a:cs typeface="Ubuntu"/>
                <a:sym typeface="Ubuntu"/>
              </a:rPr>
              <a:t>evpzf</a:t>
            </a:r>
            <a:endParaRPr lang="en-GB" u="sng" dirty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u="sng" dirty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0" name="Google Shape;2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78175" y="163550"/>
            <a:ext cx="1037051" cy="33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3871" y="575325"/>
            <a:ext cx="740979" cy="336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Ubuntu Medium"/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Ubuntu"/>
              <a:buChar char="●"/>
              <a:defRPr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Ubuntu"/>
              <a:buChar char="○"/>
              <a:defRPr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Ubuntu"/>
              <a:buChar char="■"/>
              <a:defRPr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Ubuntu"/>
              <a:buChar char="●"/>
              <a:defRPr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Ubuntu"/>
              <a:buChar char="○"/>
              <a:defRPr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Ubuntu"/>
              <a:buChar char="■"/>
              <a:defRPr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Ubuntu"/>
              <a:buChar char="●"/>
              <a:defRPr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Ubuntu"/>
              <a:buChar char="○"/>
              <a:defRPr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Ubuntu"/>
              <a:buChar char="■"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78175" y="163550"/>
            <a:ext cx="1037051" cy="33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3871" y="575325"/>
            <a:ext cx="740979" cy="33687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02483" y="474991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" name="Google Shape;19;p3">
            <a:extLst>
              <a:ext uri="{FF2B5EF4-FFF2-40B4-BE49-F238E27FC236}">
                <a16:creationId xmlns:a16="http://schemas.microsoft.com/office/drawing/2014/main" id="{EC09BF05-9D58-DC99-01C9-D221B5ECFE16}"/>
              </a:ext>
            </a:extLst>
          </p:cNvPr>
          <p:cNvSpPr txBox="1"/>
          <p:nvPr userDrawn="1"/>
        </p:nvSpPr>
        <p:spPr>
          <a:xfrm>
            <a:off x="151650" y="4749900"/>
            <a:ext cx="3811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buntu"/>
                <a:ea typeface="Ubuntu"/>
                <a:cs typeface="Ubuntu"/>
                <a:sym typeface="Ubuntu"/>
              </a:rPr>
              <a:t>@</a:t>
            </a:r>
            <a:r>
              <a:rPr lang="en" dirty="0" err="1">
                <a:latin typeface="Ubuntu"/>
                <a:ea typeface="Ubuntu"/>
                <a:cs typeface="Ubuntu"/>
                <a:sym typeface="Ubuntu"/>
              </a:rPr>
              <a:t>etienneroesch</a:t>
            </a:r>
            <a:r>
              <a:rPr lang="en" dirty="0">
                <a:latin typeface="Ubuntu"/>
                <a:ea typeface="Ubuntu"/>
                <a:cs typeface="Ubuntu"/>
                <a:sym typeface="Ubuntu"/>
              </a:rPr>
              <a:t>  |  Slides: </a:t>
            </a:r>
            <a:r>
              <a:rPr lang="en-GB" u="sng" dirty="0" err="1">
                <a:latin typeface="Ubuntu"/>
                <a:ea typeface="Ubuntu"/>
                <a:cs typeface="Ubuntu"/>
                <a:sym typeface="Ubuntu"/>
              </a:rPr>
              <a:t>osf.io</a:t>
            </a:r>
            <a:r>
              <a:rPr lang="en-GB" u="sng" dirty="0">
                <a:latin typeface="Ubuntu"/>
                <a:ea typeface="Ubuntu"/>
                <a:cs typeface="Ubuntu"/>
                <a:sym typeface="Ubuntu"/>
              </a:rPr>
              <a:t>/</a:t>
            </a:r>
            <a:r>
              <a:rPr lang="en-GB" u="sng" dirty="0" err="1">
                <a:latin typeface="Ubuntu"/>
                <a:ea typeface="Ubuntu"/>
                <a:cs typeface="Ubuntu"/>
                <a:sym typeface="Ubuntu"/>
              </a:rPr>
              <a:t>evpzf</a:t>
            </a:r>
            <a:endParaRPr lang="en-GB" u="sng" dirty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u="sng" dirty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402483" y="474991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8" name="Google Shape;68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78175" y="163550"/>
            <a:ext cx="1037051" cy="33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3871" y="575325"/>
            <a:ext cx="740979" cy="3368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9;p3">
            <a:extLst>
              <a:ext uri="{FF2B5EF4-FFF2-40B4-BE49-F238E27FC236}">
                <a16:creationId xmlns:a16="http://schemas.microsoft.com/office/drawing/2014/main" id="{4D2B4C3B-D26C-ECD6-9863-56238418F329}"/>
              </a:ext>
            </a:extLst>
          </p:cNvPr>
          <p:cNvSpPr txBox="1"/>
          <p:nvPr userDrawn="1"/>
        </p:nvSpPr>
        <p:spPr>
          <a:xfrm>
            <a:off x="151650" y="4749900"/>
            <a:ext cx="3811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buntu"/>
                <a:ea typeface="Ubuntu"/>
                <a:cs typeface="Ubuntu"/>
                <a:sym typeface="Ubuntu"/>
              </a:rPr>
              <a:t>@</a:t>
            </a:r>
            <a:r>
              <a:rPr lang="en" dirty="0" err="1">
                <a:latin typeface="Ubuntu"/>
                <a:ea typeface="Ubuntu"/>
                <a:cs typeface="Ubuntu"/>
                <a:sym typeface="Ubuntu"/>
              </a:rPr>
              <a:t>etienneroesch</a:t>
            </a:r>
            <a:r>
              <a:rPr lang="en" dirty="0">
                <a:latin typeface="Ubuntu"/>
                <a:ea typeface="Ubuntu"/>
                <a:cs typeface="Ubuntu"/>
                <a:sym typeface="Ubuntu"/>
              </a:rPr>
              <a:t>  |  Slides: </a:t>
            </a:r>
            <a:r>
              <a:rPr lang="en-GB" u="sng" dirty="0" err="1">
                <a:latin typeface="Ubuntu"/>
                <a:ea typeface="Ubuntu"/>
                <a:cs typeface="Ubuntu"/>
                <a:sym typeface="Ubuntu"/>
              </a:rPr>
              <a:t>osf.io</a:t>
            </a:r>
            <a:r>
              <a:rPr lang="en-GB" u="sng" dirty="0">
                <a:latin typeface="Ubuntu"/>
                <a:ea typeface="Ubuntu"/>
                <a:cs typeface="Ubuntu"/>
                <a:sym typeface="Ubuntu"/>
              </a:rPr>
              <a:t>/</a:t>
            </a:r>
            <a:r>
              <a:rPr lang="en-GB" u="sng" dirty="0" err="1">
                <a:latin typeface="Ubuntu"/>
                <a:ea typeface="Ubuntu"/>
                <a:cs typeface="Ubuntu"/>
                <a:sym typeface="Ubuntu"/>
              </a:rPr>
              <a:t>evpzf</a:t>
            </a:r>
            <a:endParaRPr lang="en-GB" u="sng" dirty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u="sng" dirty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7" r:id="rId7"/>
    <p:sldLayoutId id="214748365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booksdl.org/get.php?md5=3E123F74A524F71A99351CFE20124A65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committees.parliament.uk/writtenevidence/107479/pdf/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6/s13104-022-05949-w" TargetMode="External"/><Relationship Id="rId2" Type="http://schemas.openxmlformats.org/officeDocument/2006/relationships/hyperlink" Target="https://doi.org/10.1371/journal.pbio.300146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kcorr.org/2020/12/02/open-access-is-not-enough-reproducible-science-research-and-scholarship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escience.org/" TargetMode="External"/><Relationship Id="rId2" Type="http://schemas.openxmlformats.org/officeDocument/2006/relationships/hyperlink" Target="https://ukrn.org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rescience.github.io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openxmlformats.org/officeDocument/2006/relationships/hyperlink" Target="https://doi.org/10.1038/533452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hdb6YNgbX0?t=1828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oi.org/10/ggktsr" TargetMode="Externa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562-016-0021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002D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89B8081-377C-47FC-FE98-BF95369244D5}"/>
              </a:ext>
            </a:extLst>
          </p:cNvPr>
          <p:cNvSpPr/>
          <p:nvPr/>
        </p:nvSpPr>
        <p:spPr>
          <a:xfrm>
            <a:off x="6057900" y="219075"/>
            <a:ext cx="273050" cy="2730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Google Shape;134;p25"/>
          <p:cNvSpPr txBox="1">
            <a:spLocks noGrp="1"/>
          </p:cNvSpPr>
          <p:nvPr>
            <p:ph type="subTitle" idx="1"/>
          </p:nvPr>
        </p:nvSpPr>
        <p:spPr>
          <a:xfrm>
            <a:off x="116723" y="3884177"/>
            <a:ext cx="8520600" cy="10265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sz="1200" dirty="0"/>
              <a:t>Dr Etienne B. Roesch   |   NERC Discipline Hopper   |   Associate Professor of Cognitive Science</a:t>
            </a:r>
            <a:br>
              <a:rPr lang="en" sz="1200" dirty="0"/>
            </a:br>
            <a:r>
              <a:rPr lang="en" sz="1200" dirty="0"/>
              <a:t>                                                Dept. Meteorology                 CINN, School of Psychology &amp; Clinical Language Sciences</a:t>
            </a:r>
          </a:p>
          <a:p>
            <a:pPr marL="0" lvl="0" indent="0"/>
            <a:endParaRPr lang="en" sz="1400" dirty="0"/>
          </a:p>
          <a:p>
            <a:pPr marL="0" indent="0"/>
            <a:r>
              <a:rPr lang="en-GB" sz="1400" dirty="0"/>
              <a:t>@</a:t>
            </a:r>
            <a:r>
              <a:rPr lang="en-GB" sz="1400" dirty="0" err="1"/>
              <a:t>etienneroesch</a:t>
            </a:r>
            <a:r>
              <a:rPr lang="en-GB" sz="1400" dirty="0"/>
              <a:t>   |   </a:t>
            </a:r>
            <a:r>
              <a:rPr lang="en-GB" sz="1400" u="sng" dirty="0" err="1"/>
              <a:t>osf.io</a:t>
            </a:r>
            <a:r>
              <a:rPr lang="en-GB" sz="1400" u="sng" dirty="0"/>
              <a:t>/ede88</a:t>
            </a:r>
            <a:r>
              <a:rPr lang="en-GB" sz="1400" dirty="0"/>
              <a:t>   |   slides: </a:t>
            </a:r>
            <a:r>
              <a:rPr lang="en-GB" sz="1400" u="sng" dirty="0" err="1"/>
              <a:t>osf.io</a:t>
            </a:r>
            <a:r>
              <a:rPr lang="en-GB" sz="1400" u="sng" dirty="0"/>
              <a:t>/</a:t>
            </a:r>
            <a:r>
              <a:rPr lang="en-GB" sz="1400" u="sng" dirty="0" err="1"/>
              <a:t>evpzf</a:t>
            </a:r>
            <a:endParaRPr lang="en-GB" sz="1400" u="sn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FF0DCF-A29F-0CD6-0BBB-97C087706C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" r="-14" b="25475"/>
          <a:stretch/>
        </p:blipFill>
        <p:spPr>
          <a:xfrm>
            <a:off x="0" y="1206636"/>
            <a:ext cx="9144000" cy="230315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A340CDE-1DF4-DE33-0FB1-6DEA9A1E3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519" y="159219"/>
            <a:ext cx="1533102" cy="55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5744E-900E-4B49-9D7B-301C7F368F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5" name="Google Shape;412;p55">
            <a:extLst>
              <a:ext uri="{FF2B5EF4-FFF2-40B4-BE49-F238E27FC236}">
                <a16:creationId xmlns:a16="http://schemas.microsoft.com/office/drawing/2014/main" id="{FC559D8B-0411-D145-8DD9-152F5A3CB273}"/>
              </a:ext>
            </a:extLst>
          </p:cNvPr>
          <p:cNvSpPr txBox="1"/>
          <p:nvPr/>
        </p:nvSpPr>
        <p:spPr>
          <a:xfrm>
            <a:off x="2130375" y="1530400"/>
            <a:ext cx="6272100" cy="13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b="1" dirty="0">
                <a:solidFill>
                  <a:srgbClr val="595959"/>
                </a:solidFill>
              </a:rPr>
              <a:t>Richard P Feynman (1918-1988)</a:t>
            </a:r>
            <a:br>
              <a:rPr lang="en" sz="1200" dirty="0">
                <a:solidFill>
                  <a:srgbClr val="595959"/>
                </a:solidFill>
              </a:rPr>
            </a:br>
            <a:r>
              <a:rPr lang="en" sz="1200" dirty="0">
                <a:solidFill>
                  <a:srgbClr val="595959"/>
                </a:solidFill>
              </a:rPr>
              <a:t>“But this long history of </a:t>
            </a:r>
            <a:r>
              <a:rPr lang="en" sz="1200" b="1" dirty="0">
                <a:solidFill>
                  <a:schemeClr val="tx1"/>
                </a:solidFill>
              </a:rPr>
              <a:t>learning how to not fool ourselves ­­of having utter scientific integrity </a:t>
            </a:r>
            <a:r>
              <a:rPr lang="en" sz="1200" dirty="0">
                <a:solidFill>
                  <a:srgbClr val="595959"/>
                </a:solidFill>
              </a:rPr>
              <a:t>­­is, I'm sorry to say, something that we haven't specifically included in any particular course that I know of. We just hope you've caught on by osmosis.</a:t>
            </a:r>
            <a:br>
              <a:rPr lang="en" sz="1200" dirty="0">
                <a:solidFill>
                  <a:srgbClr val="595959"/>
                </a:solidFill>
              </a:rPr>
            </a:br>
            <a:r>
              <a:rPr lang="en" sz="1200" dirty="0">
                <a:solidFill>
                  <a:srgbClr val="595959"/>
                </a:solidFill>
              </a:rPr>
              <a:t>The first principle is that you must not fool yourself ­­and </a:t>
            </a:r>
            <a:r>
              <a:rPr lang="en" sz="1200" b="1" u="sng" dirty="0">
                <a:solidFill>
                  <a:schemeClr val="tx1"/>
                </a:solidFill>
              </a:rPr>
              <a:t>you</a:t>
            </a:r>
            <a:r>
              <a:rPr lang="en" sz="1200" b="1" dirty="0">
                <a:solidFill>
                  <a:schemeClr val="tx1"/>
                </a:solidFill>
              </a:rPr>
              <a:t> are the easiest person to fool</a:t>
            </a:r>
            <a:r>
              <a:rPr lang="en" sz="1200" dirty="0">
                <a:solidFill>
                  <a:srgbClr val="595959"/>
                </a:solidFill>
              </a:rPr>
              <a:t>. So you have to be very careful about that. After you've not fooled yourself, it's easy not to fool other scientists. You just have to be honest in a conventional way after that.”</a:t>
            </a:r>
            <a:br>
              <a:rPr lang="en" sz="1200" dirty="0">
                <a:solidFill>
                  <a:srgbClr val="595959"/>
                </a:solidFill>
              </a:rPr>
            </a:br>
            <a:r>
              <a:rPr lang="en" sz="1200" u="sng" dirty="0">
                <a:solidFill>
                  <a:srgbClr val="595959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Surely You're Joking, Mr. Feynman!</a:t>
            </a:r>
            <a:r>
              <a:rPr lang="en" sz="1200" dirty="0">
                <a:solidFill>
                  <a:srgbClr val="595959"/>
                </a:solidFill>
              </a:rPr>
              <a:t> (1997), p. 198. (my emphases)</a:t>
            </a:r>
            <a:endParaRPr sz="1200" dirty="0">
              <a:solidFill>
                <a:srgbClr val="595959"/>
              </a:solidFill>
            </a:endParaRPr>
          </a:p>
        </p:txBody>
      </p:sp>
      <p:pic>
        <p:nvPicPr>
          <p:cNvPr id="6" name="Google Shape;413;p55">
            <a:extLst>
              <a:ext uri="{FF2B5EF4-FFF2-40B4-BE49-F238E27FC236}">
                <a16:creationId xmlns:a16="http://schemas.microsoft.com/office/drawing/2014/main" id="{3CF86292-9EFA-BE4A-840D-F7F76697ED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531" r="10660" b="16191"/>
          <a:stretch/>
        </p:blipFill>
        <p:spPr>
          <a:xfrm>
            <a:off x="968925" y="1662475"/>
            <a:ext cx="1072550" cy="15168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1216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44A80-DED9-E141-9B95-42CAC225A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1" y="186727"/>
            <a:ext cx="5817575" cy="3304515"/>
          </a:xfrm>
        </p:spPr>
        <p:txBody>
          <a:bodyPr/>
          <a:lstStyle/>
          <a:p>
            <a:r>
              <a:rPr lang="en-US" sz="2400" dirty="0"/>
              <a:t>Reproducibility is not more solely focused on being able to run code twice, than open research is solely focused on sharing data.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It is the commitment to doing good research; robust research that can be communicated effectively and trusted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1581D-C56E-EA44-83E6-EB24257D3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3330" y="3413157"/>
            <a:ext cx="8098969" cy="1264360"/>
          </a:xfrm>
        </p:spPr>
        <p:txBody>
          <a:bodyPr/>
          <a:lstStyle/>
          <a:p>
            <a:r>
              <a:rPr lang="en-US" dirty="0"/>
              <a:t>Reproducibility of methods</a:t>
            </a:r>
          </a:p>
          <a:p>
            <a:r>
              <a:rPr lang="en-US" dirty="0"/>
              <a:t>Replicability of results</a:t>
            </a:r>
          </a:p>
          <a:p>
            <a:r>
              <a:rPr lang="en-US" dirty="0"/>
              <a:t>.. and everything in between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5744E-900E-4B49-9D7B-301C7F368F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306ECB-D717-A849-AD5B-E88FBD9C1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276" y="1349250"/>
            <a:ext cx="2703023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58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5744E-900E-4B49-9D7B-301C7F368F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5" name="Google Shape;292;p43">
            <a:extLst>
              <a:ext uri="{FF2B5EF4-FFF2-40B4-BE49-F238E27FC236}">
                <a16:creationId xmlns:a16="http://schemas.microsoft.com/office/drawing/2014/main" id="{805FC2FE-03C3-774D-B085-1034EF7E598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4413" y="175425"/>
            <a:ext cx="8229601" cy="4454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148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94;p14">
            <a:extLst>
              <a:ext uri="{FF2B5EF4-FFF2-40B4-BE49-F238E27FC236}">
                <a16:creationId xmlns:a16="http://schemas.microsoft.com/office/drawing/2014/main" id="{E92E0C98-ADAA-05D1-3BBD-CE88AFE57966}"/>
              </a:ext>
            </a:extLst>
          </p:cNvPr>
          <p:cNvSpPr/>
          <p:nvPr/>
        </p:nvSpPr>
        <p:spPr>
          <a:xfrm>
            <a:off x="7279076" y="36464"/>
            <a:ext cx="1828200" cy="86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094C9B-C1FC-7FC4-B54B-4D39557B7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92" y="253703"/>
            <a:ext cx="2863868" cy="4377783"/>
          </a:xfrm>
          <a:prstGeom prst="rect">
            <a:avLst/>
          </a:prstGeom>
        </p:spPr>
      </p:pic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D3FC3AB-8D9D-8606-7E6C-2F1AD50C4B6B}"/>
              </a:ext>
            </a:extLst>
          </p:cNvPr>
          <p:cNvSpPr txBox="1">
            <a:spLocks/>
          </p:cNvSpPr>
          <p:nvPr/>
        </p:nvSpPr>
        <p:spPr>
          <a:xfrm>
            <a:off x="3946616" y="1386581"/>
            <a:ext cx="5059059" cy="294157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UKRN Steering Group, reports to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25 Institutional Leads (formal appointments by Institutions)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66 Local Network Leads (local contacts and advocates)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9 members on Advisory 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50 stakeholders </a:t>
            </a:r>
            <a:r>
              <a:rPr lang="en-US" dirty="0" err="1"/>
              <a:t>organisations</a:t>
            </a:r>
            <a:r>
              <a:rPr lang="en-US" dirty="0"/>
              <a:t> (full, and affiliates)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Together, we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training and training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local initiatives, tools and platforms</a:t>
            </a:r>
            <a:br>
              <a:rPr lang="en-US" dirty="0"/>
            </a:br>
            <a:r>
              <a:rPr lang="en-US" dirty="0"/>
              <a:t>(alternative publishing, shared calendars, badges)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Engage with national and international stakeholders</a:t>
            </a:r>
          </a:p>
          <a:p>
            <a:endParaRPr lang="en-US" dirty="0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E0346780-DFD0-887B-129C-2BA2EB890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007" y="190091"/>
            <a:ext cx="2267353" cy="82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241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B23E0-BB9F-0A9A-642C-3553E2805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817" y="509344"/>
            <a:ext cx="7701504" cy="4240566"/>
          </a:xfrm>
        </p:spPr>
        <p:txBody>
          <a:bodyPr/>
          <a:lstStyle/>
          <a:p>
            <a:pPr marL="114300" indent="0">
              <a:buNone/>
            </a:pPr>
            <a:r>
              <a:rPr lang="en-US" sz="1400" i="1" dirty="0" err="1"/>
              <a:t>Nosek</a:t>
            </a:r>
            <a:r>
              <a:rPr lang="en-US" sz="1400" i="1" dirty="0"/>
              <a:t>, et al. (2015). Estimating the reproducibility of psychological science. Science, 349(6251), aac4716.</a:t>
            </a:r>
          </a:p>
          <a:p>
            <a:pPr marL="114300" indent="0">
              <a:buNone/>
            </a:pPr>
            <a:endParaRPr lang="en-US" sz="1400" dirty="0"/>
          </a:p>
          <a:p>
            <a:pPr marL="114300" indent="0">
              <a:buNone/>
            </a:pPr>
            <a:r>
              <a:rPr lang="en-US" sz="1400" dirty="0"/>
              <a:t>2015 – meeting held by the Academy of Medical Sciences, jointly with the Biotechnology and Biological Sciences Research Council (BBSRC), Medical Research Council (MRC), and </a:t>
            </a:r>
            <a:r>
              <a:rPr lang="en-US" sz="1400" dirty="0" err="1"/>
              <a:t>Wellcome</a:t>
            </a:r>
            <a:r>
              <a:rPr lang="en-US" sz="1400" dirty="0"/>
              <a:t> Trust</a:t>
            </a:r>
          </a:p>
          <a:p>
            <a:pPr marL="114300" indent="0">
              <a:buNone/>
            </a:pPr>
            <a:r>
              <a:rPr lang="en-US" sz="1400" dirty="0"/>
              <a:t>2017 – Workshops at University of Reading, University of Oxford, …</a:t>
            </a:r>
          </a:p>
          <a:p>
            <a:pPr marL="114300" indent="0">
              <a:buNone/>
            </a:pPr>
            <a:endParaRPr lang="en-US" sz="1400" dirty="0"/>
          </a:p>
          <a:p>
            <a:pPr marL="114300" indent="0">
              <a:buNone/>
            </a:pPr>
            <a:r>
              <a:rPr lang="en-US" sz="1400" b="1" dirty="0"/>
              <a:t>2019 – UKRN founding meeting in London</a:t>
            </a:r>
          </a:p>
          <a:p>
            <a:pPr marL="114300" indent="0">
              <a:buNone/>
            </a:pPr>
            <a:r>
              <a:rPr lang="en-US" sz="1400" dirty="0"/>
              <a:t>2021 – Evidence to The Science and Technology Committee inquiry into reproducibility and research integrity (House of Lords)</a:t>
            </a:r>
          </a:p>
          <a:p>
            <a:pPr marL="114300" indent="0">
              <a:buNone/>
            </a:pPr>
            <a:r>
              <a:rPr lang="en-US" sz="1400" u="sng" dirty="0"/>
              <a:t>https://</a:t>
            </a:r>
            <a:r>
              <a:rPr lang="en-US" sz="1400" u="sng" dirty="0" err="1"/>
              <a:t>parliamentlive.tv</a:t>
            </a:r>
            <a:r>
              <a:rPr lang="en-US" sz="1400" u="sng" dirty="0"/>
              <a:t>/event/index/e4fa2fa3-7f11-4dfa-b077-68795defbe8c</a:t>
            </a:r>
          </a:p>
          <a:p>
            <a:pPr marL="114300" indent="0">
              <a:buNone/>
            </a:pPr>
            <a:r>
              <a:rPr lang="en-US" sz="1400" dirty="0"/>
              <a:t>2022 – </a:t>
            </a:r>
            <a:r>
              <a:rPr lang="en-US" sz="1400" u="sng" dirty="0">
                <a:hlinkClick r:id="rId2"/>
              </a:rPr>
              <a:t>https://committees.parliament.uk/writtenevidence/107479/pdf/</a:t>
            </a:r>
            <a:endParaRPr lang="en-US" sz="1400" u="sng" dirty="0"/>
          </a:p>
          <a:p>
            <a:pPr marL="114300" indent="0">
              <a:buNone/>
            </a:pPr>
            <a:endParaRPr lang="en-US" sz="1400" u="sng" dirty="0"/>
          </a:p>
          <a:p>
            <a:pPr marL="114300" indent="0">
              <a:buNone/>
            </a:pPr>
            <a:r>
              <a:rPr lang="en-US" sz="1400" dirty="0"/>
              <a:t>2021-26 – £8.4M by Research England, to initiate national </a:t>
            </a:r>
            <a:r>
              <a:rPr lang="en-US" sz="1400" dirty="0" err="1"/>
              <a:t>programme</a:t>
            </a: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187C8-731B-427B-7C43-014D4CB3AE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72990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KRN international networks map">
            <a:extLst>
              <a:ext uri="{FF2B5EF4-FFF2-40B4-BE49-F238E27FC236}">
                <a16:creationId xmlns:a16="http://schemas.microsoft.com/office/drawing/2014/main" id="{82508561-1C48-8FEB-BDA8-59772F25A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75"/>
            <a:ext cx="9144000" cy="503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C16CE8-6DD2-4472-A9B1-B7652B1C3A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993717-736C-2148-5486-1F52073C005C}"/>
              </a:ext>
            </a:extLst>
          </p:cNvPr>
          <p:cNvSpPr/>
          <p:nvPr/>
        </p:nvSpPr>
        <p:spPr>
          <a:xfrm>
            <a:off x="7803473" y="0"/>
            <a:ext cx="1250948" cy="1180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8A828A-76B7-0632-AD23-0308A8CDB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978" y="175259"/>
            <a:ext cx="2449205" cy="1859872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69F1A635-63BF-2C1A-4210-B8CAB24BAB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4" b="22454"/>
          <a:stretch/>
        </p:blipFill>
        <p:spPr bwMode="auto">
          <a:xfrm>
            <a:off x="8320723" y="1505585"/>
            <a:ext cx="613124" cy="23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20CF8B-40BD-5B6E-8816-2019E95CF58E}"/>
              </a:ext>
            </a:extLst>
          </p:cNvPr>
          <p:cNvSpPr/>
          <p:nvPr/>
        </p:nvSpPr>
        <p:spPr>
          <a:xfrm>
            <a:off x="3808520" y="2787588"/>
            <a:ext cx="461639" cy="124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66E180-04C3-8916-51F7-FACA8C53A7B0}"/>
              </a:ext>
            </a:extLst>
          </p:cNvPr>
          <p:cNvSpPr txBox="1"/>
          <p:nvPr/>
        </p:nvSpPr>
        <p:spPr>
          <a:xfrm>
            <a:off x="3803843" y="2742010"/>
            <a:ext cx="510706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France</a:t>
            </a:r>
          </a:p>
        </p:txBody>
      </p:sp>
    </p:spTree>
    <p:extLst>
      <p:ext uri="{BB962C8B-B14F-4D97-AF65-F5344CB8AC3E}">
        <p14:creationId xmlns:p14="http://schemas.microsoft.com/office/powerpoint/2010/main" val="1021398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E45C-CE31-FE43-B272-C1D77EFF3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35128"/>
            <a:ext cx="8520600" cy="4168403"/>
          </a:xfrm>
        </p:spPr>
        <p:txBody>
          <a:bodyPr/>
          <a:lstStyle/>
          <a:p>
            <a:r>
              <a:rPr lang="en-US" u="sng" dirty="0"/>
              <a:t>Grassroot</a:t>
            </a:r>
            <a:r>
              <a:rPr lang="en-US" dirty="0"/>
              <a:t> community building counteracts </a:t>
            </a:r>
            <a:r>
              <a:rPr lang="en-US" u="sng" dirty="0"/>
              <a:t>systemic pressure </a:t>
            </a:r>
            <a:r>
              <a:rPr lang="en-US" dirty="0"/>
              <a:t>by leveraging </a:t>
            </a:r>
            <a:r>
              <a:rPr lang="en-US" u="sng" dirty="0"/>
              <a:t>researchers fire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F89798-7302-5B44-77EB-658046C3FF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95587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A87FE-9228-C8F5-5AF5-DFA288B2E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365760"/>
            <a:ext cx="8520600" cy="1565667"/>
          </a:xfrm>
        </p:spPr>
        <p:txBody>
          <a:bodyPr/>
          <a:lstStyle/>
          <a:p>
            <a:r>
              <a:rPr lang="en-US" dirty="0"/>
              <a:t>Thank you for your time!</a:t>
            </a:r>
            <a:br>
              <a:rPr lang="en-US" dirty="0"/>
            </a:br>
            <a:r>
              <a:rPr lang="en-US" sz="2400" u="sng" dirty="0"/>
              <a:t>https://</a:t>
            </a:r>
            <a:r>
              <a:rPr lang="en-US" sz="2400" u="sng" dirty="0" err="1"/>
              <a:t>ukrn.org</a:t>
            </a:r>
            <a:endParaRPr lang="en-US" sz="2400" u="sng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E5651C-8A50-ECC0-245A-9ADBEEE71AC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4" name="Google Shape;216;p35">
            <a:extLst>
              <a:ext uri="{FF2B5EF4-FFF2-40B4-BE49-F238E27FC236}">
                <a16:creationId xmlns:a16="http://schemas.microsoft.com/office/drawing/2014/main" id="{3F3AA799-51D1-DCD1-9C21-8E2E23CDD184}"/>
              </a:ext>
            </a:extLst>
          </p:cNvPr>
          <p:cNvSpPr txBox="1"/>
          <p:nvPr/>
        </p:nvSpPr>
        <p:spPr>
          <a:xfrm>
            <a:off x="192817" y="2072639"/>
            <a:ext cx="7864063" cy="2903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15000"/>
              </a:lnSpc>
              <a:spcAft>
                <a:spcPts val="1600"/>
              </a:spcAft>
            </a:pPr>
            <a:r>
              <a:rPr lang="en-GB" sz="900" dirty="0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</a:rPr>
              <a:t>UK Reproducibility Network Steering Committee (2021).</a:t>
            </a:r>
            <a:br>
              <a:rPr lang="en-GB" sz="900" dirty="0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</a:rPr>
            </a:br>
            <a:r>
              <a:rPr lang="en-GB" sz="900" dirty="0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</a:rPr>
              <a:t>From grassroots to global: A blueprint for building a reproducibility network. PLOS Biology 19(11): e3001461. </a:t>
            </a:r>
            <a:r>
              <a:rPr lang="en-GB" sz="900" u="sng" dirty="0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  <a:hlinkClick r:id="rId2"/>
              </a:rPr>
              <a:t>https://doi.org/10.1371/journal.pbio.3001461</a:t>
            </a:r>
            <a:endParaRPr lang="en-GB" sz="900" u="sng" dirty="0">
              <a:solidFill>
                <a:schemeClr val="dk2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lvl="0">
              <a:lnSpc>
                <a:spcPct val="115000"/>
              </a:lnSpc>
              <a:spcAft>
                <a:spcPts val="1600"/>
              </a:spcAft>
            </a:pPr>
            <a:r>
              <a:rPr lang="en-GB" sz="900" dirty="0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</a:rPr>
              <a:t>Stewart, S.L.K., Pennington, C.R., da Silva, G.R. et al. (2022). Reforms to improve reproducibility and quality must be coordinated across the research ecosystem: the view from the UKRN Local Network Leads. BMC Res Notes 15, 58. </a:t>
            </a:r>
            <a:r>
              <a:rPr lang="en-GB" sz="900" u="sng" dirty="0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  <a:hlinkClick r:id="rId3"/>
              </a:rPr>
              <a:t>https://doi.org/10.1186/s13104-022-05949-w</a:t>
            </a:r>
            <a:endParaRPr lang="en-GB" sz="900" u="sng" dirty="0">
              <a:solidFill>
                <a:schemeClr val="dk2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lvl="0">
              <a:lnSpc>
                <a:spcPct val="115000"/>
              </a:lnSpc>
              <a:spcAft>
                <a:spcPts val="1600"/>
              </a:spcAft>
            </a:pPr>
            <a:r>
              <a:rPr lang="en-GB" sz="900" dirty="0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</a:rPr>
              <a:t>UK </a:t>
            </a:r>
            <a:r>
              <a:rPr lang="en-GB" sz="900" dirty="0" err="1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</a:rPr>
              <a:t>Universities’s</a:t>
            </a:r>
            <a:r>
              <a:rPr lang="en-GB" sz="900" dirty="0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</a:rPr>
              <a:t> Open Research statements: </a:t>
            </a:r>
            <a:r>
              <a:rPr lang="en-GB" sz="900" u="sng" dirty="0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  <a:hlinkClick r:id="rId4"/>
              </a:rPr>
              <a:t>https://www.ukcorr.org/2020/12/02/open-access-is-not-enough-reproducible-science-research-and-scholarship/</a:t>
            </a:r>
            <a:endParaRPr lang="en-GB" sz="900" u="sng" dirty="0">
              <a:solidFill>
                <a:schemeClr val="dk2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lvl="0">
              <a:lnSpc>
                <a:spcPct val="115000"/>
              </a:lnSpc>
              <a:spcAft>
                <a:spcPts val="1600"/>
              </a:spcAft>
            </a:pPr>
            <a:r>
              <a:rPr lang="en-GB" sz="900" dirty="0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</a:rPr>
              <a:t>Yaqoob, Darby (2021, September 17). Eight ways your university can make research culture more open. THE Campus Learn, Share, Connect. </a:t>
            </a:r>
            <a:r>
              <a:rPr lang="en-GB" sz="900" u="sng" dirty="0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</a:rPr>
              <a:t>https://</a:t>
            </a:r>
            <a:r>
              <a:rPr lang="en-GB" sz="900" u="sng" dirty="0" err="1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</a:rPr>
              <a:t>www.timeshighereducation.com</a:t>
            </a:r>
            <a:r>
              <a:rPr lang="en-GB" sz="900" u="sng" dirty="0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</a:rPr>
              <a:t>/campus/eight-ways-your-university-can-make-research-culture-more-open</a:t>
            </a:r>
          </a:p>
          <a:p>
            <a:pPr lvl="0">
              <a:lnSpc>
                <a:spcPct val="115000"/>
              </a:lnSpc>
              <a:spcAft>
                <a:spcPts val="1600"/>
              </a:spcAft>
            </a:pPr>
            <a:endParaRPr lang="en-GB" sz="900" dirty="0">
              <a:solidFill>
                <a:schemeClr val="dk2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96322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2395-EB82-2DBE-520C-5EAA37BFE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07240"/>
            <a:ext cx="8520600" cy="572700"/>
          </a:xfrm>
        </p:spPr>
        <p:txBody>
          <a:bodyPr/>
          <a:lstStyle/>
          <a:p>
            <a:r>
              <a:rPr lang="en-US" dirty="0"/>
              <a:t>Conflicts of interest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5B0A3-6973-F37F-A633-9A168B170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860975"/>
            <a:ext cx="8364940" cy="3707900"/>
          </a:xfrm>
        </p:spPr>
        <p:txBody>
          <a:bodyPr anchor="ctr"/>
          <a:lstStyle/>
          <a:p>
            <a:r>
              <a:rPr lang="en-US" sz="1600" dirty="0"/>
              <a:t>UKRN (</a:t>
            </a:r>
            <a:r>
              <a:rPr lang="en-US" sz="1600" dirty="0">
                <a:hlinkClick r:id="rId2"/>
              </a:rPr>
              <a:t>https://ukrn.org</a:t>
            </a:r>
            <a:r>
              <a:rPr lang="en-US" sz="1600" dirty="0"/>
              <a:t>) is a grassroot scholarly initiative that undertakes and supports initiatives on issues related to reproducibility in science practices.</a:t>
            </a:r>
            <a:br>
              <a:rPr lang="en-US" sz="1600" dirty="0"/>
            </a:br>
            <a:r>
              <a:rPr lang="en-US" sz="1600" dirty="0"/>
              <a:t>It ONLY receives direct public funding from competitive grant schemes, and indirect support from UK higher education institutions.</a:t>
            </a:r>
            <a:br>
              <a:rPr lang="en-US" sz="1600" dirty="0"/>
            </a:br>
            <a:r>
              <a:rPr lang="en-US" sz="1600" dirty="0"/>
              <a:t>It DOES NOT receive funding from our group of Stakeholders.</a:t>
            </a:r>
          </a:p>
          <a:p>
            <a:endParaRPr lang="en-US" sz="1600" dirty="0"/>
          </a:p>
          <a:p>
            <a:r>
              <a:rPr lang="en-US" sz="1600" dirty="0"/>
              <a:t>I currently sit on the UKRN steering group. My time is funded by the University of Reading, as Associate Professor, as well as direct public funding from competitive grant schemes. I represent the University of Reading as UKRN Institutional Lead and have been UKRN Local Network Lead. I am also a Workstream Lead on the UKRN national </a:t>
            </a:r>
            <a:r>
              <a:rPr lang="en-US" sz="1600" dirty="0" err="1"/>
              <a:t>programme</a:t>
            </a:r>
            <a:r>
              <a:rPr lang="en-US" sz="1600" dirty="0"/>
              <a:t>, funded by Research England 2021-26.</a:t>
            </a:r>
            <a:br>
              <a:rPr lang="en-US" sz="1600" dirty="0"/>
            </a:br>
            <a:r>
              <a:rPr lang="en-US" sz="1600" dirty="0"/>
              <a:t>I volunteer for </a:t>
            </a:r>
            <a:r>
              <a:rPr lang="en-US" sz="1600" dirty="0">
                <a:hlinkClick r:id="rId3"/>
              </a:rPr>
              <a:t>https://rescience.org</a:t>
            </a:r>
            <a:r>
              <a:rPr lang="en-US" sz="1600" dirty="0"/>
              <a:t> and </a:t>
            </a:r>
            <a:r>
              <a:rPr lang="en-US" sz="1600" dirty="0">
                <a:hlinkClick r:id="rId4"/>
              </a:rPr>
              <a:t>https://rescience.github.io/</a:t>
            </a:r>
            <a:r>
              <a:rPr lang="en-US" sz="1600" dirty="0"/>
              <a:t>, as well as Adaptive Behavior (SAGE).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A6D618-2FB4-F8CA-8B81-AA0EA28A81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08488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E45C-CE31-FE43-B272-C1D77EFF3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35128"/>
            <a:ext cx="8520600" cy="4168403"/>
          </a:xfrm>
        </p:spPr>
        <p:txBody>
          <a:bodyPr/>
          <a:lstStyle/>
          <a:p>
            <a:r>
              <a:rPr lang="en-US" u="sng" dirty="0"/>
              <a:t>Grassroot</a:t>
            </a:r>
            <a:r>
              <a:rPr lang="en-US" dirty="0"/>
              <a:t> community building counteracts </a:t>
            </a:r>
            <a:r>
              <a:rPr lang="en-US" u="sng" dirty="0"/>
              <a:t>systemic pressure </a:t>
            </a:r>
            <a:r>
              <a:rPr lang="en-US" dirty="0"/>
              <a:t>by leveraging </a:t>
            </a:r>
            <a:r>
              <a:rPr lang="en-US" u="sng" dirty="0"/>
              <a:t>researchers fire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F89798-7302-5B44-77EB-658046C3FF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0777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5744E-900E-4B49-9D7B-301C7F368F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C5B674-6178-5EA0-2678-D6A7066BF759}"/>
              </a:ext>
            </a:extLst>
          </p:cNvPr>
          <p:cNvGrpSpPr/>
          <p:nvPr/>
        </p:nvGrpSpPr>
        <p:grpSpPr>
          <a:xfrm>
            <a:off x="329898" y="189127"/>
            <a:ext cx="3750990" cy="3070624"/>
            <a:chOff x="320983" y="947342"/>
            <a:chExt cx="3750990" cy="30706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3C4D10-6387-1B4E-A942-C873BC9FF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7482" y="991412"/>
              <a:ext cx="1870447" cy="1683776"/>
            </a:xfrm>
            <a:prstGeom prst="rect">
              <a:avLst/>
            </a:prstGeom>
            <a:ln>
              <a:solidFill>
                <a:schemeClr val="bg2"/>
              </a:solidFill>
            </a:ln>
            <a:effectLst>
              <a:outerShdw blurRad="50800" dist="50800" dir="5400000" algn="ctr" rotWithShape="0">
                <a:srgbClr val="000000">
                  <a:alpha val="65000"/>
                </a:srgbClr>
              </a:outerShdw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2923640-F1B4-0649-B654-BA8F51DFF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0279" y="2133881"/>
              <a:ext cx="1974988" cy="1765473"/>
            </a:xfrm>
            <a:prstGeom prst="rect">
              <a:avLst/>
            </a:prstGeom>
            <a:ln>
              <a:solidFill>
                <a:schemeClr val="bg2"/>
              </a:solidFill>
            </a:ln>
            <a:effectLst>
              <a:outerShdw blurRad="50800" dist="50800" dir="5400000" algn="ctr" rotWithShape="0">
                <a:srgbClr val="000000">
                  <a:alpha val="66000"/>
                </a:srgb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C2EEBD-1B21-7241-9446-EA5D0C82287F}"/>
                </a:ext>
              </a:extLst>
            </p:cNvPr>
            <p:cNvSpPr txBox="1"/>
            <p:nvPr/>
          </p:nvSpPr>
          <p:spPr>
            <a:xfrm rot="16200000">
              <a:off x="-1001683" y="2270008"/>
              <a:ext cx="30454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Ioannidis (2005). Why Most Published Research Findings Are False. </a:t>
              </a:r>
              <a:r>
                <a:rPr lang="en-GB" sz="1000" i="1" dirty="0" err="1"/>
                <a:t>PLoS</a:t>
              </a:r>
              <a:r>
                <a:rPr lang="en-GB" sz="1000" i="1" dirty="0"/>
                <a:t> Med</a:t>
              </a:r>
              <a:r>
                <a:rPr lang="en-GB" sz="1000" dirty="0"/>
                <a:t>. 2.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FACDB5-60F1-DF4B-96AC-171C9AF7DD25}"/>
                </a:ext>
              </a:extLst>
            </p:cNvPr>
            <p:cNvSpPr txBox="1"/>
            <p:nvPr/>
          </p:nvSpPr>
          <p:spPr>
            <a:xfrm rot="5400000">
              <a:off x="2351836" y="2297829"/>
              <a:ext cx="30401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/>
                <a:t>Gigerenzer</a:t>
              </a:r>
              <a:r>
                <a:rPr lang="en-US" sz="1000" dirty="0"/>
                <a:t> (1998) We need statistical thinking, not statistical rituals. </a:t>
              </a:r>
              <a:r>
                <a:rPr lang="en-US" sz="1000" i="1" dirty="0"/>
                <a:t>BBS</a:t>
              </a:r>
              <a:r>
                <a:rPr lang="en-US" sz="1000" dirty="0"/>
                <a:t>. 21, 199–200 (1998).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E5EA219-FEA8-934F-9DCA-5B033A4C48DF}"/>
              </a:ext>
            </a:extLst>
          </p:cNvPr>
          <p:cNvSpPr/>
          <p:nvPr/>
        </p:nvSpPr>
        <p:spPr>
          <a:xfrm>
            <a:off x="7414950" y="77284"/>
            <a:ext cx="1522861" cy="876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93EFB57-E71F-994D-8093-02D60111D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36" y="3680404"/>
            <a:ext cx="1522861" cy="8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5FEC20-3DEE-CA44-9009-80D89F60BABD}"/>
              </a:ext>
            </a:extLst>
          </p:cNvPr>
          <p:cNvSpPr txBox="1"/>
          <p:nvPr/>
        </p:nvSpPr>
        <p:spPr>
          <a:xfrm>
            <a:off x="1786397" y="3680404"/>
            <a:ext cx="27069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Bennett et al. (2009). Neural correlates of interspecies perspective taking in the post-mortem Atlantic Salmon: an argument for multiple comparisons correction. </a:t>
            </a:r>
            <a:r>
              <a:rPr lang="en-GB" sz="1000" i="1" dirty="0" err="1"/>
              <a:t>NeuroImage</a:t>
            </a:r>
            <a:r>
              <a:rPr lang="en-GB" sz="1000" dirty="0"/>
              <a:t>, 47, S125.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580ACC-07BB-6440-8766-6F85272B32D2}"/>
              </a:ext>
            </a:extLst>
          </p:cNvPr>
          <p:cNvSpPr txBox="1"/>
          <p:nvPr/>
        </p:nvSpPr>
        <p:spPr>
          <a:xfrm>
            <a:off x="4747554" y="398675"/>
            <a:ext cx="4190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err="1"/>
              <a:t>Nosek</a:t>
            </a:r>
            <a:r>
              <a:rPr lang="en-GB" sz="1000" dirty="0"/>
              <a:t>, et al. (2015). Estimating the reproducibility of psychological science. </a:t>
            </a:r>
            <a:r>
              <a:rPr lang="en-GB" sz="1000" i="1" dirty="0"/>
              <a:t>Science</a:t>
            </a:r>
            <a:r>
              <a:rPr lang="en-GB" sz="1000" dirty="0"/>
              <a:t>, 349(6251), aac4716.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B678E6-1183-2F56-2CD0-A58218DD4DB7}"/>
              </a:ext>
            </a:extLst>
          </p:cNvPr>
          <p:cNvSpPr txBox="1"/>
          <p:nvPr/>
        </p:nvSpPr>
        <p:spPr>
          <a:xfrm>
            <a:off x="4747554" y="3335441"/>
            <a:ext cx="31545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/>
              <a:t>Camerer et al. (2018). Evaluating the replicability of social science experiments in Nature and Science between 2010 and 2015. </a:t>
            </a:r>
            <a:r>
              <a:rPr lang="en-GB" sz="1000" i="1" dirty="0"/>
              <a:t>Nature Human Behaviour</a:t>
            </a:r>
            <a:r>
              <a:rPr lang="en-GB" sz="1000" dirty="0"/>
              <a:t>, 2(9), 637–644.</a:t>
            </a:r>
          </a:p>
          <a:p>
            <a:pPr algn="r"/>
            <a:endParaRPr lang="en-GB" sz="1000" dirty="0"/>
          </a:p>
          <a:p>
            <a:pPr algn="r"/>
            <a:r>
              <a:rPr lang="en-GB" sz="1000" dirty="0"/>
              <a:t>Errington et al. (2021). Investigating the replicability of preclinical cancer biology. </a:t>
            </a:r>
            <a:r>
              <a:rPr lang="en-GB" sz="1000" i="1" dirty="0" err="1"/>
              <a:t>ELife</a:t>
            </a:r>
            <a:r>
              <a:rPr lang="en-GB" sz="1000" dirty="0"/>
              <a:t>, 10, e71601.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BD8303-8B9F-FF9D-7C5F-D90A2AB65202}"/>
              </a:ext>
            </a:extLst>
          </p:cNvPr>
          <p:cNvSpPr txBox="1"/>
          <p:nvPr/>
        </p:nvSpPr>
        <p:spPr>
          <a:xfrm>
            <a:off x="7853275" y="4294472"/>
            <a:ext cx="10448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1600"/>
              </a:spcAft>
            </a:pPr>
            <a:r>
              <a:rPr lang="en-GB" sz="1000" dirty="0">
                <a:solidFill>
                  <a:srgbClr val="595959"/>
                </a:solidFill>
                <a:latin typeface="Ubuntu" panose="020B0504030602030204" pitchFamily="34" charset="0"/>
              </a:rPr>
              <a:t>(if you squint)</a:t>
            </a:r>
            <a:endParaRPr lang="en-US" sz="1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D37E37-0F37-1930-9BA9-89516FC6C183}"/>
              </a:ext>
            </a:extLst>
          </p:cNvPr>
          <p:cNvSpPr txBox="1"/>
          <p:nvPr/>
        </p:nvSpPr>
        <p:spPr>
          <a:xfrm>
            <a:off x="7241344" y="3495931"/>
            <a:ext cx="16567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1600"/>
              </a:spcAft>
            </a:pPr>
            <a:r>
              <a:rPr lang="en-GB" dirty="0">
                <a:solidFill>
                  <a:srgbClr val="595959"/>
                </a:solidFill>
                <a:latin typeface="Ubuntu" panose="020B0504030602030204" pitchFamily="34" charset="0"/>
              </a:rPr>
              <a:t>62%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042F09-9695-08B0-0EC3-7749CAA1B4E5}"/>
              </a:ext>
            </a:extLst>
          </p:cNvPr>
          <p:cNvGrpSpPr/>
          <p:nvPr/>
        </p:nvGrpSpPr>
        <p:grpSpPr>
          <a:xfrm>
            <a:off x="4843429" y="987719"/>
            <a:ext cx="3403659" cy="2196402"/>
            <a:chOff x="4935851" y="1079493"/>
            <a:chExt cx="3403659" cy="2196402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274D7513-D08D-0148-8053-1F498631F7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5851" y="1079493"/>
              <a:ext cx="2601673" cy="2032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39AA13-6C0F-7249-AE5C-2202ACD2177D}"/>
                </a:ext>
              </a:extLst>
            </p:cNvPr>
            <p:cNvSpPr txBox="1"/>
            <p:nvPr/>
          </p:nvSpPr>
          <p:spPr>
            <a:xfrm>
              <a:off x="7487214" y="1695975"/>
              <a:ext cx="852296" cy="15799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1600"/>
                </a:spcAft>
              </a:pPr>
              <a:r>
                <a:rPr lang="en-GB" sz="1400" b="0" i="0" u="none" strike="noStrike" dirty="0">
                  <a:solidFill>
                    <a:srgbClr val="595959"/>
                  </a:solidFill>
                  <a:effectLst/>
                  <a:latin typeface="Ubuntu" panose="020B0504030602030204" pitchFamily="34" charset="0"/>
                </a:rPr>
                <a:t>N = 39</a:t>
              </a:r>
              <a:endParaRPr lang="en-GB" b="0" dirty="0">
                <a:effectLst/>
              </a:endParaRPr>
            </a:p>
            <a:p>
              <a:pPr rtl="0">
                <a:spcBef>
                  <a:spcPts val="0"/>
                </a:spcBef>
                <a:spcAft>
                  <a:spcPts val="1600"/>
                </a:spcAft>
              </a:pPr>
              <a:br>
                <a:rPr lang="en-GB" b="0" dirty="0">
                  <a:effectLst/>
                </a:rPr>
              </a:br>
              <a:r>
                <a:rPr lang="en-GB" sz="1400" b="0" i="0" u="none" strike="noStrike" dirty="0">
                  <a:solidFill>
                    <a:srgbClr val="595959"/>
                  </a:solidFill>
                  <a:effectLst/>
                  <a:latin typeface="Ubuntu" panose="020B0504030602030204" pitchFamily="34" charset="0"/>
                </a:rPr>
                <a:t>N = 61</a:t>
              </a:r>
              <a:endParaRPr lang="en-GB" b="0" dirty="0">
                <a:effectLst/>
              </a:endParaRPr>
            </a:p>
            <a:p>
              <a:br>
                <a:rPr lang="en-GB" dirty="0"/>
              </a:br>
              <a:endParaRPr lang="en-US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C375B62-E98C-3523-F5BC-A668F9FE6326}"/>
                </a:ext>
              </a:extLst>
            </p:cNvPr>
            <p:cNvSpPr txBox="1"/>
            <p:nvPr/>
          </p:nvSpPr>
          <p:spPr>
            <a:xfrm>
              <a:off x="6304842" y="2485935"/>
              <a:ext cx="4198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😱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669D870-6C38-7160-EF2E-9D412EB6A084}"/>
              </a:ext>
            </a:extLst>
          </p:cNvPr>
          <p:cNvSpPr txBox="1"/>
          <p:nvPr/>
        </p:nvSpPr>
        <p:spPr>
          <a:xfrm>
            <a:off x="7241344" y="4091664"/>
            <a:ext cx="16567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1600"/>
              </a:spcAft>
            </a:pPr>
            <a:r>
              <a:rPr lang="en-GB" dirty="0">
                <a:solidFill>
                  <a:srgbClr val="595959"/>
                </a:solidFill>
                <a:latin typeface="Ubuntu" panose="020B0504030602030204" pitchFamily="34" charset="0"/>
              </a:rPr>
              <a:t>46%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51337F-AA29-504C-89B4-31B1923ED702}"/>
              </a:ext>
            </a:extLst>
          </p:cNvPr>
          <p:cNvSpPr txBox="1"/>
          <p:nvPr/>
        </p:nvSpPr>
        <p:spPr>
          <a:xfrm>
            <a:off x="7853275" y="3146776"/>
            <a:ext cx="10448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1600"/>
              </a:spcAft>
            </a:pPr>
            <a:r>
              <a:rPr lang="en-GB" sz="1000" dirty="0">
                <a:solidFill>
                  <a:srgbClr val="595959"/>
                </a:solidFill>
                <a:latin typeface="Ubuntu" panose="020B0504030602030204" pitchFamily="34" charset="0"/>
              </a:rPr>
              <a:t>Successful replication: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96402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BFDD3C-4D86-A747-A0B7-E4F14EC7F1A5}"/>
              </a:ext>
            </a:extLst>
          </p:cNvPr>
          <p:cNvSpPr/>
          <p:nvPr/>
        </p:nvSpPr>
        <p:spPr>
          <a:xfrm>
            <a:off x="7342360" y="81481"/>
            <a:ext cx="1729212" cy="9782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5744E-900E-4B49-9D7B-301C7F368F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5" name="Google Shape;202;p33">
            <a:extLst>
              <a:ext uri="{FF2B5EF4-FFF2-40B4-BE49-F238E27FC236}">
                <a16:creationId xmlns:a16="http://schemas.microsoft.com/office/drawing/2014/main" id="{33D20F29-43F5-BF40-9A6B-BCC5AF23E91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428" y="283266"/>
            <a:ext cx="2561258" cy="155301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5;p35">
            <a:extLst>
              <a:ext uri="{FF2B5EF4-FFF2-40B4-BE49-F238E27FC236}">
                <a16:creationId xmlns:a16="http://schemas.microsoft.com/office/drawing/2014/main" id="{E55F2567-AD6D-D141-9B61-B6D22966385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0507" y="990957"/>
            <a:ext cx="3722986" cy="316158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Google Shape;216;p35">
            <a:extLst>
              <a:ext uri="{FF2B5EF4-FFF2-40B4-BE49-F238E27FC236}">
                <a16:creationId xmlns:a16="http://schemas.microsoft.com/office/drawing/2014/main" id="{7A46DC97-48EE-D445-9255-2CECB8B5FD01}"/>
              </a:ext>
            </a:extLst>
          </p:cNvPr>
          <p:cNvSpPr txBox="1"/>
          <p:nvPr/>
        </p:nvSpPr>
        <p:spPr>
          <a:xfrm rot="5400000">
            <a:off x="6857483" y="2126150"/>
            <a:ext cx="3638700" cy="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900" dirty="0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</a:rPr>
              <a:t>Baker, M. (2016). 1,500 scientists lift the lid on reproducibility.</a:t>
            </a:r>
            <a:br>
              <a:rPr lang="en" sz="900" dirty="0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</a:rPr>
            </a:br>
            <a:r>
              <a:rPr lang="en" sz="900" dirty="0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</a:rPr>
              <a:t>Nature News, 533(7604), 452. </a:t>
            </a:r>
            <a:r>
              <a:rPr lang="en" sz="900" u="sng" dirty="0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  <a:hlinkClick r:id="rId4"/>
              </a:rPr>
              <a:t>https://</a:t>
            </a:r>
            <a:r>
              <a:rPr lang="en" sz="900" u="sng" dirty="0" err="1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  <a:hlinkClick r:id="rId4"/>
              </a:rPr>
              <a:t>doi.org</a:t>
            </a:r>
            <a:r>
              <a:rPr lang="en" sz="900" u="sng" dirty="0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  <a:hlinkClick r:id="rId4"/>
              </a:rPr>
              <a:t>/10.1038/533452a</a:t>
            </a:r>
            <a:endParaRPr sz="900" dirty="0">
              <a:solidFill>
                <a:schemeClr val="dk2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pic>
        <p:nvPicPr>
          <p:cNvPr id="9" name="Google Shape;437;p58">
            <a:extLst>
              <a:ext uri="{FF2B5EF4-FFF2-40B4-BE49-F238E27FC236}">
                <a16:creationId xmlns:a16="http://schemas.microsoft.com/office/drawing/2014/main" id="{858FA38B-D990-3C48-AE9B-2861816EC0B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9788" y="990957"/>
            <a:ext cx="1987833" cy="316158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4780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5744E-900E-4B49-9D7B-301C7F368F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5" name="Google Shape;235;p37">
            <a:extLst>
              <a:ext uri="{FF2B5EF4-FFF2-40B4-BE49-F238E27FC236}">
                <a16:creationId xmlns:a16="http://schemas.microsoft.com/office/drawing/2014/main" id="{19752CDF-60BA-9B49-BC86-A8B0A440C0F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0549" y="206025"/>
            <a:ext cx="4275836" cy="44815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37;p37">
            <a:extLst>
              <a:ext uri="{FF2B5EF4-FFF2-40B4-BE49-F238E27FC236}">
                <a16:creationId xmlns:a16="http://schemas.microsoft.com/office/drawing/2014/main" id="{0AD216AA-7956-A34E-98B7-32AE7B56480B}"/>
              </a:ext>
            </a:extLst>
          </p:cNvPr>
          <p:cNvSpPr txBox="1"/>
          <p:nvPr/>
        </p:nvSpPr>
        <p:spPr>
          <a:xfrm rot="5400000">
            <a:off x="3069481" y="2261125"/>
            <a:ext cx="4174500" cy="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dirty="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Reproduced by courtesy of </a:t>
            </a:r>
            <a:r>
              <a:rPr lang="en" sz="1000" dirty="0">
                <a:solidFill>
                  <a:schemeClr val="dk2"/>
                </a:solidFill>
                <a:latin typeface="Ubuntu Medium"/>
                <a:ea typeface="Ubuntu Medium"/>
                <a:cs typeface="Ubuntu Medium"/>
                <a:sym typeface="Ubuntu Medium"/>
              </a:rPr>
              <a:t>Prof. Allan Franklin</a:t>
            </a:r>
            <a:br>
              <a:rPr lang="en" sz="1000" dirty="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n" sz="1000" dirty="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“Is it the same result? Replications in Physics”</a:t>
            </a:r>
            <a:br>
              <a:rPr lang="en" sz="1000" dirty="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n" sz="1000" u="sng" dirty="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</a:t>
            </a:r>
            <a:r>
              <a:rPr lang="en" sz="1000" u="sng" dirty="0" err="1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youtu.be</a:t>
            </a:r>
            <a:r>
              <a:rPr lang="en" sz="1000" u="sng" dirty="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/Ohdb6YNgbX0?t=1828</a:t>
            </a:r>
            <a:endParaRPr sz="1000" dirty="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" name="Google Shape;240;p37">
            <a:extLst>
              <a:ext uri="{FF2B5EF4-FFF2-40B4-BE49-F238E27FC236}">
                <a16:creationId xmlns:a16="http://schemas.microsoft.com/office/drawing/2014/main" id="{41123291-AA31-EB4B-A686-364A48C9073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2072" y="699725"/>
            <a:ext cx="2183125" cy="36237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44;p37">
            <a:extLst>
              <a:ext uri="{FF2B5EF4-FFF2-40B4-BE49-F238E27FC236}">
                <a16:creationId xmlns:a16="http://schemas.microsoft.com/office/drawing/2014/main" id="{422EA6C4-A331-5949-A19C-3BA560E23B95}"/>
              </a:ext>
            </a:extLst>
          </p:cNvPr>
          <p:cNvSpPr txBox="1"/>
          <p:nvPr/>
        </p:nvSpPr>
        <p:spPr>
          <a:xfrm>
            <a:off x="4502333" y="4691672"/>
            <a:ext cx="4174500" cy="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 dirty="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See also, Milton, M. J. T., &amp; </a:t>
            </a:r>
            <a:r>
              <a:rPr lang="en" sz="1000" dirty="0" err="1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Possolo</a:t>
            </a:r>
            <a:r>
              <a:rPr lang="en" sz="1000" dirty="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, A. (2020). Nature Physics, 16(2), 117–119. </a:t>
            </a:r>
            <a:r>
              <a:rPr lang="en" sz="1000" u="sng" dirty="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https://</a:t>
            </a:r>
            <a:r>
              <a:rPr lang="en" sz="1000" u="sng" dirty="0" err="1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doi.org</a:t>
            </a:r>
            <a:r>
              <a:rPr lang="en" sz="1000" u="sng" dirty="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/10/</a:t>
            </a:r>
            <a:r>
              <a:rPr lang="en" sz="1000" u="sng" dirty="0" err="1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ggktsr</a:t>
            </a:r>
            <a:endParaRPr sz="1000" u="sng" dirty="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" name="Google Shape;238;p37">
            <a:extLst>
              <a:ext uri="{FF2B5EF4-FFF2-40B4-BE49-F238E27FC236}">
                <a16:creationId xmlns:a16="http://schemas.microsoft.com/office/drawing/2014/main" id="{8428E34D-7C1B-224D-AD22-E31DF188B387}"/>
              </a:ext>
            </a:extLst>
          </p:cNvPr>
          <p:cNvSpPr txBox="1"/>
          <p:nvPr/>
        </p:nvSpPr>
        <p:spPr>
          <a:xfrm>
            <a:off x="1656175" y="296075"/>
            <a:ext cx="905100" cy="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They were not even looking</a:t>
            </a:r>
            <a:br>
              <a:rPr lang="en" sz="1000" b="1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n" sz="1000" b="1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for η+-</a:t>
            </a:r>
            <a:endParaRPr sz="900" b="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10" name="Google Shape;239;p37">
            <a:extLst>
              <a:ext uri="{FF2B5EF4-FFF2-40B4-BE49-F238E27FC236}">
                <a16:creationId xmlns:a16="http://schemas.microsoft.com/office/drawing/2014/main" id="{3FF1D64A-9D3A-4B4E-A278-9BDE9E8754E0}"/>
              </a:ext>
            </a:extLst>
          </p:cNvPr>
          <p:cNvCxnSpPr>
            <a:stCxn id="9" idx="2"/>
          </p:cNvCxnSpPr>
          <p:nvPr/>
        </p:nvCxnSpPr>
        <p:spPr>
          <a:xfrm rot="-5400000" flipH="1">
            <a:off x="2310925" y="732875"/>
            <a:ext cx="473700" cy="878100"/>
          </a:xfrm>
          <a:prstGeom prst="curvedConnector2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1" name="Google Shape;241;p37">
            <a:extLst>
              <a:ext uri="{FF2B5EF4-FFF2-40B4-BE49-F238E27FC236}">
                <a16:creationId xmlns:a16="http://schemas.microsoft.com/office/drawing/2014/main" id="{71A54449-A3AC-7644-8931-ADC6B712D795}"/>
              </a:ext>
            </a:extLst>
          </p:cNvPr>
          <p:cNvSpPr/>
          <p:nvPr/>
        </p:nvSpPr>
        <p:spPr>
          <a:xfrm>
            <a:off x="3040150" y="1408775"/>
            <a:ext cx="255300" cy="1245600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rgbClr val="D200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C2631"/>
              </a:solidFill>
            </a:endParaRPr>
          </a:p>
        </p:txBody>
      </p:sp>
      <p:sp>
        <p:nvSpPr>
          <p:cNvPr id="12" name="Google Shape;242;p37">
            <a:extLst>
              <a:ext uri="{FF2B5EF4-FFF2-40B4-BE49-F238E27FC236}">
                <a16:creationId xmlns:a16="http://schemas.microsoft.com/office/drawing/2014/main" id="{84D9D6DA-5D39-C240-A27B-114D60BC63C3}"/>
              </a:ext>
            </a:extLst>
          </p:cNvPr>
          <p:cNvSpPr txBox="1"/>
          <p:nvPr/>
        </p:nvSpPr>
        <p:spPr>
          <a:xfrm>
            <a:off x="3279125" y="1663925"/>
            <a:ext cx="1657259" cy="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CC2631"/>
                </a:solidFill>
                <a:latin typeface="Ubuntu"/>
                <a:ea typeface="Ubuntu"/>
                <a:cs typeface="Ubuntu"/>
                <a:sym typeface="Ubuntu"/>
              </a:rPr>
              <a:t>8 standard</a:t>
            </a:r>
            <a:br>
              <a:rPr lang="en" sz="1000" b="1" dirty="0">
                <a:solidFill>
                  <a:srgbClr val="CC2631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n" sz="1000" b="1" dirty="0">
                <a:solidFill>
                  <a:srgbClr val="CC2631"/>
                </a:solidFill>
                <a:latin typeface="Ubuntu"/>
                <a:ea typeface="Ubuntu"/>
                <a:cs typeface="Ubuntu"/>
                <a:sym typeface="Ubuntu"/>
              </a:rPr>
              <a:t>deviations (</a:t>
            </a:r>
            <a:r>
              <a:rPr lang="en" sz="1000" b="1" dirty="0" err="1">
                <a:solidFill>
                  <a:srgbClr val="CC2631"/>
                </a:solidFill>
                <a:latin typeface="Ubuntu"/>
                <a:ea typeface="Ubuntu"/>
                <a:cs typeface="Ubuntu"/>
                <a:sym typeface="Ubuntu"/>
              </a:rPr>
              <a:t>σ</a:t>
            </a:r>
            <a:r>
              <a:rPr lang="en" sz="1000" b="1" dirty="0">
                <a:solidFill>
                  <a:srgbClr val="CC2631"/>
                </a:solidFill>
                <a:latin typeface="Ubuntu"/>
                <a:ea typeface="Ubuntu"/>
                <a:cs typeface="Ubuntu"/>
                <a:sym typeface="Ubuntu"/>
              </a:rPr>
              <a:t>) !!</a:t>
            </a:r>
            <a:endParaRPr sz="900" b="1" dirty="0">
              <a:solidFill>
                <a:srgbClr val="CC263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1894971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67"/>
          <p:cNvSpPr txBox="1">
            <a:spLocks noGrp="1"/>
          </p:cNvSpPr>
          <p:nvPr>
            <p:ph type="sldNum" idx="12"/>
          </p:nvPr>
        </p:nvSpPr>
        <p:spPr>
          <a:xfrm>
            <a:off x="8402483" y="474991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B7FF32E-37B5-7048-C418-7D999ACBF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89" y="1345054"/>
            <a:ext cx="1422000" cy="216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hart, sunburst chart&#10;&#10;Description automatically generated">
            <a:extLst>
              <a:ext uri="{FF2B5EF4-FFF2-40B4-BE49-F238E27FC236}">
                <a16:creationId xmlns:a16="http://schemas.microsoft.com/office/drawing/2014/main" id="{20A0A45F-423E-E1DB-C793-D2AED2665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167" y="1345054"/>
            <a:ext cx="1401702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F390BDC-9EAB-BD22-0DB8-67C907CF7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147" y="1345054"/>
            <a:ext cx="1431334" cy="216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4C5F020-141A-6958-CCAC-FF6760B60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571" y="1345054"/>
            <a:ext cx="1438667" cy="2160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5CB64E-040A-8D54-7CDE-66CBE7176B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7328" y="1345054"/>
            <a:ext cx="1425155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DBA796-11CB-CFE5-B231-40C13ECE28AD}"/>
              </a:ext>
            </a:extLst>
          </p:cNvPr>
          <p:cNvCxnSpPr/>
          <p:nvPr/>
        </p:nvCxnSpPr>
        <p:spPr>
          <a:xfrm>
            <a:off x="1345150" y="3711983"/>
            <a:ext cx="1579419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3F1C9D-B4F8-4430-2918-127BE24CFD7F}"/>
              </a:ext>
            </a:extLst>
          </p:cNvPr>
          <p:cNvCxnSpPr/>
          <p:nvPr/>
        </p:nvCxnSpPr>
        <p:spPr>
          <a:xfrm>
            <a:off x="1466062" y="3711983"/>
            <a:ext cx="1579419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78B151-09D0-230B-FD36-D98F4A5EF82D}"/>
              </a:ext>
            </a:extLst>
          </p:cNvPr>
          <p:cNvCxnSpPr/>
          <p:nvPr/>
        </p:nvCxnSpPr>
        <p:spPr>
          <a:xfrm>
            <a:off x="4488872" y="3711983"/>
            <a:ext cx="1579419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7FBCAE9-5EC7-DD24-BC22-616CB4EF73F4}"/>
              </a:ext>
            </a:extLst>
          </p:cNvPr>
          <p:cNvSpPr txBox="1"/>
          <p:nvPr/>
        </p:nvSpPr>
        <p:spPr>
          <a:xfrm>
            <a:off x="1023908" y="3711983"/>
            <a:ext cx="2372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scale of the problem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9598B7-F49E-FFB5-1FAD-BA89D3E7CB0C}"/>
              </a:ext>
            </a:extLst>
          </p:cNvPr>
          <p:cNvSpPr txBox="1"/>
          <p:nvPr/>
        </p:nvSpPr>
        <p:spPr>
          <a:xfrm>
            <a:off x="4092322" y="3711983"/>
            <a:ext cx="2372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Some root causes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7305EE-755E-2074-D9F8-0998919F2243}"/>
              </a:ext>
            </a:extLst>
          </p:cNvPr>
          <p:cNvSpPr txBox="1"/>
          <p:nvPr/>
        </p:nvSpPr>
        <p:spPr>
          <a:xfrm>
            <a:off x="6776859" y="3711983"/>
            <a:ext cx="1802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Our responsibility as scientists</a:t>
            </a:r>
          </a:p>
        </p:txBody>
      </p:sp>
    </p:spTree>
    <p:extLst>
      <p:ext uri="{BB962C8B-B14F-4D97-AF65-F5344CB8AC3E}">
        <p14:creationId xmlns:p14="http://schemas.microsoft.com/office/powerpoint/2010/main" val="516480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419;p56">
            <a:extLst>
              <a:ext uri="{FF2B5EF4-FFF2-40B4-BE49-F238E27FC236}">
                <a16:creationId xmlns:a16="http://schemas.microsoft.com/office/drawing/2014/main" id="{6360F492-850B-1A13-28CF-7975C720A47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83198" y="1929154"/>
            <a:ext cx="5560802" cy="321434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52E413B-422E-DFB9-4FC5-A4FAA3B88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21" y="0"/>
            <a:ext cx="7133506" cy="2103993"/>
          </a:xfrm>
        </p:spPr>
        <p:txBody>
          <a:bodyPr/>
          <a:lstStyle/>
          <a:p>
            <a:pPr algn="l"/>
            <a:r>
              <a:rPr lang="en-US" dirty="0"/>
              <a:t>Not so much a “crisis”, as we are doing sloppy work in a sloppy of societal system.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5744E-900E-4B49-9D7B-301C7F368F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8" name="Google Shape;425;p56">
            <a:extLst>
              <a:ext uri="{FF2B5EF4-FFF2-40B4-BE49-F238E27FC236}">
                <a16:creationId xmlns:a16="http://schemas.microsoft.com/office/drawing/2014/main" id="{0399DF19-6340-D045-FFD3-7E526B6D3B49}"/>
              </a:ext>
            </a:extLst>
          </p:cNvPr>
          <p:cNvSpPr txBox="1"/>
          <p:nvPr/>
        </p:nvSpPr>
        <p:spPr>
          <a:xfrm>
            <a:off x="4922657" y="1625336"/>
            <a:ext cx="4139547" cy="478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800" dirty="0" err="1">
                <a:solidFill>
                  <a:schemeClr val="dk2"/>
                </a:solidFill>
                <a:latin typeface="Ubuntu"/>
                <a:sym typeface="Ubuntu"/>
              </a:rPr>
              <a:t>Munafò</a:t>
            </a:r>
            <a:r>
              <a:rPr lang="en" sz="800" dirty="0">
                <a:solidFill>
                  <a:schemeClr val="dk2"/>
                </a:solidFill>
                <a:latin typeface="Ubuntu"/>
                <a:sym typeface="Ubuntu"/>
              </a:rPr>
              <a:t> et al. (2017). A manifesto for reproducible science.</a:t>
            </a:r>
            <a:br>
              <a:rPr lang="en" sz="800" dirty="0">
                <a:solidFill>
                  <a:schemeClr val="dk2"/>
                </a:solidFill>
                <a:latin typeface="Ubuntu"/>
                <a:sym typeface="Ubuntu"/>
              </a:rPr>
            </a:br>
            <a:r>
              <a:rPr lang="en" sz="800" dirty="0">
                <a:solidFill>
                  <a:schemeClr val="dk2"/>
                </a:solidFill>
                <a:latin typeface="Ubuntu"/>
                <a:sym typeface="Ubuntu"/>
              </a:rPr>
              <a:t>Nature Human </a:t>
            </a:r>
            <a:r>
              <a:rPr lang="en" sz="800" dirty="0" err="1">
                <a:solidFill>
                  <a:schemeClr val="dk2"/>
                </a:solidFill>
                <a:latin typeface="Ubuntu"/>
                <a:sym typeface="Ubuntu"/>
              </a:rPr>
              <a:t>Behaviour</a:t>
            </a:r>
            <a:r>
              <a:rPr lang="en" sz="800" dirty="0">
                <a:solidFill>
                  <a:schemeClr val="dk2"/>
                </a:solidFill>
                <a:latin typeface="Ubuntu"/>
                <a:sym typeface="Ubuntu"/>
              </a:rPr>
              <a:t>, 1(1), 0021. </a:t>
            </a:r>
            <a:r>
              <a:rPr lang="en" sz="800" u="sng" dirty="0">
                <a:solidFill>
                  <a:schemeClr val="dk2"/>
                </a:solidFill>
                <a:latin typeface="Ubuntu"/>
                <a:sym typeface="Ubuntu"/>
                <a:hlinkClick r:id="rId3"/>
              </a:rPr>
              <a:t>https://doi.org/10.1038/s41562-016-0021</a:t>
            </a:r>
            <a:endParaRPr sz="800" u="sng" dirty="0">
              <a:solidFill>
                <a:schemeClr val="dk2"/>
              </a:solidFill>
              <a:latin typeface="Ubuntu"/>
              <a:sym typeface="Ubuntu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3128F1-3250-D7FA-D8B1-FFA07078A44E}"/>
              </a:ext>
            </a:extLst>
          </p:cNvPr>
          <p:cNvSpPr txBox="1"/>
          <p:nvPr/>
        </p:nvSpPr>
        <p:spPr>
          <a:xfrm>
            <a:off x="266408" y="1929154"/>
            <a:ext cx="2657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Wrong incentives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Wrong success metrics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Wrong focus</a:t>
            </a:r>
          </a:p>
        </p:txBody>
      </p:sp>
    </p:spTree>
    <p:extLst>
      <p:ext uri="{BB962C8B-B14F-4D97-AF65-F5344CB8AC3E}">
        <p14:creationId xmlns:p14="http://schemas.microsoft.com/office/powerpoint/2010/main" val="1619978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5744E-900E-4B49-9D7B-301C7F368F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5" name="Google Shape;292;p43">
            <a:extLst>
              <a:ext uri="{FF2B5EF4-FFF2-40B4-BE49-F238E27FC236}">
                <a16:creationId xmlns:a16="http://schemas.microsoft.com/office/drawing/2014/main" id="{805FC2FE-03C3-774D-B085-1034EF7E598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4413" y="175425"/>
            <a:ext cx="8229601" cy="4454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824052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Custom 1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D2002D"/>
      </a:accent1>
      <a:accent2>
        <a:srgbClr val="212121"/>
      </a:accent2>
      <a:accent3>
        <a:srgbClr val="78909C"/>
      </a:accent3>
      <a:accent4>
        <a:srgbClr val="D2002D"/>
      </a:accent4>
      <a:accent5>
        <a:srgbClr val="0097A7"/>
      </a:accent5>
      <a:accent6>
        <a:srgbClr val="EEFF41"/>
      </a:accent6>
      <a:hlink>
        <a:srgbClr val="585858"/>
      </a:hlink>
      <a:folHlink>
        <a:srgbClr val="58585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20696</TotalTime>
  <Words>1156</Words>
  <Application>Microsoft Macintosh PowerPoint</Application>
  <PresentationFormat>On-screen Show (16:9)</PresentationFormat>
  <Paragraphs>86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Ubuntu Medium</vt:lpstr>
      <vt:lpstr>Arial</vt:lpstr>
      <vt:lpstr>Ubuntu</vt:lpstr>
      <vt:lpstr>Simple Light</vt:lpstr>
      <vt:lpstr>PowerPoint Presentation</vt:lpstr>
      <vt:lpstr>Conflicts of interest</vt:lpstr>
      <vt:lpstr>Grassroot community building counteracts systemic pressure by leveraging researchers fire</vt:lpstr>
      <vt:lpstr>PowerPoint Presentation</vt:lpstr>
      <vt:lpstr>PowerPoint Presentation</vt:lpstr>
      <vt:lpstr>PowerPoint Presentation</vt:lpstr>
      <vt:lpstr>PowerPoint Presentation</vt:lpstr>
      <vt:lpstr>Not so much a “crisis”, as we are doing sloppy work in a sloppy of societal system.</vt:lpstr>
      <vt:lpstr>PowerPoint Presentation</vt:lpstr>
      <vt:lpstr>PowerPoint Presentation</vt:lpstr>
      <vt:lpstr>Reproducibility is not more solely focused on being able to run code twice, than open research is solely focused on sharing data.  It is the commitment to doing good research; robust research that can be communicated effectively and trusted</vt:lpstr>
      <vt:lpstr>PowerPoint Presentation</vt:lpstr>
      <vt:lpstr>PowerPoint Presentation</vt:lpstr>
      <vt:lpstr>PowerPoint Presentation</vt:lpstr>
      <vt:lpstr>PowerPoint Presentation</vt:lpstr>
      <vt:lpstr>Grassroot community building counteracts systemic pressure by leveraging researchers fire</vt:lpstr>
      <vt:lpstr>Thank you for your time! https://ukrn.org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research, reproducibility and psychological science</dc:title>
  <cp:lastModifiedBy>Etienne Roesch</cp:lastModifiedBy>
  <cp:revision>128</cp:revision>
  <dcterms:modified xsi:type="dcterms:W3CDTF">2022-06-29T12:34:42Z</dcterms:modified>
</cp:coreProperties>
</file>